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4"/>
  </p:notesMasterIdLst>
  <p:sldIdLst>
    <p:sldId id="259" r:id="rId5"/>
    <p:sldId id="258" r:id="rId6"/>
    <p:sldId id="273" r:id="rId7"/>
    <p:sldId id="275" r:id="rId8"/>
    <p:sldId id="276" r:id="rId9"/>
    <p:sldId id="294" r:id="rId10"/>
    <p:sldId id="267" r:id="rId11"/>
    <p:sldId id="277" r:id="rId12"/>
    <p:sldId id="303" r:id="rId13"/>
    <p:sldId id="312" r:id="rId14"/>
    <p:sldId id="301" r:id="rId15"/>
    <p:sldId id="280" r:id="rId16"/>
    <p:sldId id="282" r:id="rId17"/>
    <p:sldId id="293" r:id="rId18"/>
    <p:sldId id="283" r:id="rId19"/>
    <p:sldId id="279" r:id="rId20"/>
    <p:sldId id="302" r:id="rId21"/>
    <p:sldId id="304" r:id="rId22"/>
    <p:sldId id="305" r:id="rId23"/>
    <p:sldId id="306" r:id="rId24"/>
    <p:sldId id="307" r:id="rId25"/>
    <p:sldId id="284" r:id="rId26"/>
    <p:sldId id="286" r:id="rId27"/>
    <p:sldId id="290" r:id="rId28"/>
    <p:sldId id="309" r:id="rId29"/>
    <p:sldId id="289" r:id="rId30"/>
    <p:sldId id="308" r:id="rId31"/>
    <p:sldId id="288" r:id="rId32"/>
    <p:sldId id="300" r:id="rId33"/>
    <p:sldId id="310" r:id="rId34"/>
    <p:sldId id="291" r:id="rId35"/>
    <p:sldId id="311" r:id="rId36"/>
    <p:sldId id="287" r:id="rId37"/>
    <p:sldId id="292" r:id="rId38"/>
    <p:sldId id="295" r:id="rId39"/>
    <p:sldId id="298" r:id="rId40"/>
    <p:sldId id="299" r:id="rId41"/>
    <p:sldId id="297" r:id="rId42"/>
    <p:sldId id="274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18D445-7886-4B5A-A75A-73B5A400BF2A}" v="1" dt="2019-09-12T05:11:44.8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50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ni De Jagere" userId="415f5d49ece8ad80" providerId="LiveId" clId="{4218D445-7886-4B5A-A75A-73B5A400BF2A}"/>
    <pc:docChg chg="undo addSld delSld modSld">
      <pc:chgData name="Benni De Jagere" userId="415f5d49ece8ad80" providerId="LiveId" clId="{4218D445-7886-4B5A-A75A-73B5A400BF2A}" dt="2019-09-12T05:11:53.025" v="8" actId="2696"/>
      <pc:docMkLst>
        <pc:docMk/>
      </pc:docMkLst>
      <pc:sldChg chg="modSp">
        <pc:chgData name="Benni De Jagere" userId="415f5d49ece8ad80" providerId="LiveId" clId="{4218D445-7886-4B5A-A75A-73B5A400BF2A}" dt="2019-09-12T05:11:26.270" v="3" actId="20577"/>
        <pc:sldMkLst>
          <pc:docMk/>
          <pc:sldMk cId="3414707565" sldId="275"/>
        </pc:sldMkLst>
        <pc:spChg chg="mod">
          <ac:chgData name="Benni De Jagere" userId="415f5d49ece8ad80" providerId="LiveId" clId="{4218D445-7886-4B5A-A75A-73B5A400BF2A}" dt="2019-09-12T05:11:26.270" v="3" actId="20577"/>
          <ac:spMkLst>
            <pc:docMk/>
            <pc:sldMk cId="3414707565" sldId="275"/>
            <ac:spMk id="2" creationId="{95BBB6D7-6CCF-4342-AA79-613E93A0F4DF}"/>
          </ac:spMkLst>
        </pc:spChg>
      </pc:sldChg>
      <pc:sldChg chg="modSp add del">
        <pc:chgData name="Benni De Jagere" userId="415f5d49ece8ad80" providerId="LiveId" clId="{4218D445-7886-4B5A-A75A-73B5A400BF2A}" dt="2019-09-12T05:11:53.025" v="8" actId="2696"/>
        <pc:sldMkLst>
          <pc:docMk/>
          <pc:sldMk cId="794087693" sldId="313"/>
        </pc:sldMkLst>
        <pc:spChg chg="mod">
          <ac:chgData name="Benni De Jagere" userId="415f5d49ece8ad80" providerId="LiveId" clId="{4218D445-7886-4B5A-A75A-73B5A400BF2A}" dt="2019-09-12T05:11:47.418" v="7" actId="20577"/>
          <ac:spMkLst>
            <pc:docMk/>
            <pc:sldMk cId="794087693" sldId="313"/>
            <ac:spMk id="4" creationId="{A30CC67A-5BA0-4263-AB64-D8E4E56658B2}"/>
          </ac:spMkLst>
        </pc:spChg>
      </pc:sldChg>
    </pc:docChg>
  </pc:docChgLst>
  <pc:docChgLst>
    <pc:chgData name="Benni De Jagere" userId="415f5d49ece8ad80" providerId="LiveId" clId="{145BD91C-9FB3-4044-A660-B97165B21025}"/>
    <pc:docChg chg="custSel modSld">
      <pc:chgData name="Benni De Jagere" userId="415f5d49ece8ad80" providerId="LiveId" clId="{145BD91C-9FB3-4044-A660-B97165B21025}" dt="2019-09-09T19:26:25.838" v="117"/>
      <pc:docMkLst>
        <pc:docMk/>
      </pc:docMkLst>
      <pc:sldChg chg="modAnim">
        <pc:chgData name="Benni De Jagere" userId="415f5d49ece8ad80" providerId="LiveId" clId="{145BD91C-9FB3-4044-A660-B97165B21025}" dt="2019-09-09T19:08:51.930" v="3"/>
        <pc:sldMkLst>
          <pc:docMk/>
          <pc:sldMk cId="4275901248" sldId="273"/>
        </pc:sldMkLst>
      </pc:sldChg>
      <pc:sldChg chg="modSp modAnim">
        <pc:chgData name="Benni De Jagere" userId="415f5d49ece8ad80" providerId="LiveId" clId="{145BD91C-9FB3-4044-A660-B97165B21025}" dt="2019-09-09T19:26:25.838" v="117"/>
        <pc:sldMkLst>
          <pc:docMk/>
          <pc:sldMk cId="3414707565" sldId="275"/>
        </pc:sldMkLst>
        <pc:spChg chg="mod">
          <ac:chgData name="Benni De Jagere" userId="415f5d49ece8ad80" providerId="LiveId" clId="{145BD91C-9FB3-4044-A660-B97165B21025}" dt="2019-09-09T19:08:09.097" v="0" actId="790"/>
          <ac:spMkLst>
            <pc:docMk/>
            <pc:sldMk cId="3414707565" sldId="275"/>
            <ac:spMk id="2" creationId="{95BBB6D7-6CCF-4342-AA79-613E93A0F4DF}"/>
          </ac:spMkLst>
        </pc:spChg>
      </pc:sldChg>
      <pc:sldChg chg="modSp">
        <pc:chgData name="Benni De Jagere" userId="415f5d49ece8ad80" providerId="LiveId" clId="{145BD91C-9FB3-4044-A660-B97165B21025}" dt="2019-09-09T19:10:35.688" v="9" actId="1076"/>
        <pc:sldMkLst>
          <pc:docMk/>
          <pc:sldMk cId="1490203704" sldId="276"/>
        </pc:sldMkLst>
        <pc:picChg chg="mod">
          <ac:chgData name="Benni De Jagere" userId="415f5d49ece8ad80" providerId="LiveId" clId="{145BD91C-9FB3-4044-A660-B97165B21025}" dt="2019-09-09T19:10:35.688" v="9" actId="1076"/>
          <ac:picMkLst>
            <pc:docMk/>
            <pc:sldMk cId="1490203704" sldId="276"/>
            <ac:picMk id="5" creationId="{597C7EAA-63A1-46E8-B226-DEA873B42AA1}"/>
          </ac:picMkLst>
        </pc:picChg>
      </pc:sldChg>
      <pc:sldChg chg="modSp">
        <pc:chgData name="Benni De Jagere" userId="415f5d49ece8ad80" providerId="LiveId" clId="{145BD91C-9FB3-4044-A660-B97165B21025}" dt="2019-09-09T19:20:33.505" v="36" actId="14100"/>
        <pc:sldMkLst>
          <pc:docMk/>
          <pc:sldMk cId="4200880617" sldId="284"/>
        </pc:sldMkLst>
        <pc:picChg chg="mod">
          <ac:chgData name="Benni De Jagere" userId="415f5d49ece8ad80" providerId="LiveId" clId="{145BD91C-9FB3-4044-A660-B97165B21025}" dt="2019-09-09T19:20:33.505" v="36" actId="14100"/>
          <ac:picMkLst>
            <pc:docMk/>
            <pc:sldMk cId="4200880617" sldId="284"/>
            <ac:picMk id="4102" creationId="{70404270-07D3-473D-A42A-54EED1258E08}"/>
          </ac:picMkLst>
        </pc:picChg>
      </pc:sldChg>
      <pc:sldChg chg="modSp modAnim">
        <pc:chgData name="Benni De Jagere" userId="415f5d49ece8ad80" providerId="LiveId" clId="{145BD91C-9FB3-4044-A660-B97165B21025}" dt="2019-09-09T19:21:57.761" v="51"/>
        <pc:sldMkLst>
          <pc:docMk/>
          <pc:sldMk cId="1223741148" sldId="286"/>
        </pc:sldMkLst>
        <pc:spChg chg="mod">
          <ac:chgData name="Benni De Jagere" userId="415f5d49ece8ad80" providerId="LiveId" clId="{145BD91C-9FB3-4044-A660-B97165B21025}" dt="2019-09-09T19:21:34.023" v="42"/>
          <ac:spMkLst>
            <pc:docMk/>
            <pc:sldMk cId="1223741148" sldId="286"/>
            <ac:spMk id="3" creationId="{E64D1DA1-376D-4103-98DB-7570514B8D57}"/>
          </ac:spMkLst>
        </pc:spChg>
      </pc:sldChg>
      <pc:sldChg chg="modAnim">
        <pc:chgData name="Benni De Jagere" userId="415f5d49ece8ad80" providerId="LiveId" clId="{145BD91C-9FB3-4044-A660-B97165B21025}" dt="2019-09-09T19:24:02.432" v="105"/>
        <pc:sldMkLst>
          <pc:docMk/>
          <pc:sldMk cId="204156903" sldId="287"/>
        </pc:sldMkLst>
      </pc:sldChg>
      <pc:sldChg chg="modAnim">
        <pc:chgData name="Benni De Jagere" userId="415f5d49ece8ad80" providerId="LiveId" clId="{145BD91C-9FB3-4044-A660-B97165B21025}" dt="2019-09-09T19:23:10.790" v="92"/>
        <pc:sldMkLst>
          <pc:docMk/>
          <pc:sldMk cId="475741890" sldId="288"/>
        </pc:sldMkLst>
      </pc:sldChg>
      <pc:sldChg chg="modAnim">
        <pc:chgData name="Benni De Jagere" userId="415f5d49ece8ad80" providerId="LiveId" clId="{145BD91C-9FB3-4044-A660-B97165B21025}" dt="2019-09-09T19:23:38.012" v="97"/>
        <pc:sldMkLst>
          <pc:docMk/>
          <pc:sldMk cId="2739117555" sldId="289"/>
        </pc:sldMkLst>
      </pc:sldChg>
      <pc:sldChg chg="modSp modAnim">
        <pc:chgData name="Benni De Jagere" userId="415f5d49ece8ad80" providerId="LiveId" clId="{145BD91C-9FB3-4044-A660-B97165B21025}" dt="2019-09-09T19:22:41.113" v="84"/>
        <pc:sldMkLst>
          <pc:docMk/>
          <pc:sldMk cId="3278637130" sldId="290"/>
        </pc:sldMkLst>
        <pc:spChg chg="mod">
          <ac:chgData name="Benni De Jagere" userId="415f5d49ece8ad80" providerId="LiveId" clId="{145BD91C-9FB3-4044-A660-B97165B21025}" dt="2019-09-09T19:22:31.204" v="82" actId="20577"/>
          <ac:spMkLst>
            <pc:docMk/>
            <pc:sldMk cId="3278637130" sldId="290"/>
            <ac:spMk id="3" creationId="{E64D1DA1-376D-4103-98DB-7570514B8D57}"/>
          </ac:spMkLst>
        </pc:spChg>
      </pc:sldChg>
      <pc:sldChg chg="modAnim">
        <pc:chgData name="Benni De Jagere" userId="415f5d49ece8ad80" providerId="LiveId" clId="{145BD91C-9FB3-4044-A660-B97165B21025}" dt="2019-09-09T19:23:55.867" v="103"/>
        <pc:sldMkLst>
          <pc:docMk/>
          <pc:sldMk cId="3992100715" sldId="291"/>
        </pc:sldMkLst>
      </pc:sldChg>
      <pc:sldChg chg="modSp modAnim">
        <pc:chgData name="Benni De Jagere" userId="415f5d49ece8ad80" providerId="LiveId" clId="{145BD91C-9FB3-4044-A660-B97165B21025}" dt="2019-09-09T19:10:59.585" v="35"/>
        <pc:sldMkLst>
          <pc:docMk/>
          <pc:sldMk cId="1152437595" sldId="294"/>
        </pc:sldMkLst>
        <pc:spChg chg="mod">
          <ac:chgData name="Benni De Jagere" userId="415f5d49ece8ad80" providerId="LiveId" clId="{145BD91C-9FB3-4044-A660-B97165B21025}" dt="2019-09-09T19:10:50.733" v="31" actId="20577"/>
          <ac:spMkLst>
            <pc:docMk/>
            <pc:sldMk cId="1152437595" sldId="294"/>
            <ac:spMk id="7" creationId="{A8F124CF-8AF6-466D-9783-04B6251929F6}"/>
          </ac:spMkLst>
        </pc:spChg>
      </pc:sldChg>
      <pc:sldChg chg="modAnim">
        <pc:chgData name="Benni De Jagere" userId="415f5d49ece8ad80" providerId="LiveId" clId="{145BD91C-9FB3-4044-A660-B97165B21025}" dt="2019-09-09T19:24:22.011" v="110"/>
        <pc:sldMkLst>
          <pc:docMk/>
          <pc:sldMk cId="1662428021" sldId="295"/>
        </pc:sldMkLst>
      </pc:sldChg>
    </pc:docChg>
  </pc:docChgLst>
  <pc:docChgLst>
    <pc:chgData name="Benni De Jagere" userId="415f5d49ece8ad80" providerId="LiveId" clId="{FF778567-70C8-4370-9F31-81F088023C21}"/>
    <pc:docChg chg="custSel addSld modSld sldOrd">
      <pc:chgData name="Benni De Jagere" userId="415f5d49ece8ad80" providerId="LiveId" clId="{FF778567-70C8-4370-9F31-81F088023C21}" dt="2019-09-10T12:54:55.266" v="184" actId="478"/>
      <pc:docMkLst>
        <pc:docMk/>
      </pc:docMkLst>
      <pc:sldChg chg="modSp modAnim">
        <pc:chgData name="Benni De Jagere" userId="415f5d49ece8ad80" providerId="LiveId" clId="{FF778567-70C8-4370-9F31-81F088023C21}" dt="2019-09-10T11:31:59.059" v="182" actId="20577"/>
        <pc:sldMkLst>
          <pc:docMk/>
          <pc:sldMk cId="1662428021" sldId="295"/>
        </pc:sldMkLst>
        <pc:spChg chg="mod">
          <ac:chgData name="Benni De Jagere" userId="415f5d49ece8ad80" providerId="LiveId" clId="{FF778567-70C8-4370-9F31-81F088023C21}" dt="2019-09-10T11:31:59.059" v="182" actId="20577"/>
          <ac:spMkLst>
            <pc:docMk/>
            <pc:sldMk cId="1662428021" sldId="295"/>
            <ac:spMk id="3" creationId="{E64D1DA1-376D-4103-98DB-7570514B8D57}"/>
          </ac:spMkLst>
        </pc:spChg>
      </pc:sldChg>
      <pc:sldChg chg="delSp modSp add ord">
        <pc:chgData name="Benni De Jagere" userId="415f5d49ece8ad80" providerId="LiveId" clId="{FF778567-70C8-4370-9F31-81F088023C21}" dt="2019-09-10T12:54:55.266" v="184" actId="478"/>
        <pc:sldMkLst>
          <pc:docMk/>
          <pc:sldMk cId="4135330772" sldId="302"/>
        </pc:sldMkLst>
        <pc:spChg chg="mod">
          <ac:chgData name="Benni De Jagere" userId="415f5d49ece8ad80" providerId="LiveId" clId="{FF778567-70C8-4370-9F31-81F088023C21}" dt="2019-09-10T10:55:13.750" v="105" actId="20577"/>
          <ac:spMkLst>
            <pc:docMk/>
            <pc:sldMk cId="4135330772" sldId="302"/>
            <ac:spMk id="2" creationId="{53FB6BCE-0319-40B4-969C-B4F6970F5E53}"/>
          </ac:spMkLst>
        </pc:spChg>
        <pc:spChg chg="mod">
          <ac:chgData name="Benni De Jagere" userId="415f5d49ece8ad80" providerId="LiveId" clId="{FF778567-70C8-4370-9F31-81F088023C21}" dt="2019-09-10T10:56:37.926" v="152" actId="20577"/>
          <ac:spMkLst>
            <pc:docMk/>
            <pc:sldMk cId="4135330772" sldId="302"/>
            <ac:spMk id="3" creationId="{E64D1DA1-376D-4103-98DB-7570514B8D57}"/>
          </ac:spMkLst>
        </pc:spChg>
        <pc:spChg chg="del mod">
          <ac:chgData name="Benni De Jagere" userId="415f5d49ece8ad80" providerId="LiveId" clId="{FF778567-70C8-4370-9F31-81F088023C21}" dt="2019-09-10T12:54:55.266" v="184" actId="478"/>
          <ac:spMkLst>
            <pc:docMk/>
            <pc:sldMk cId="4135330772" sldId="302"/>
            <ac:spMk id="4" creationId="{9F0BF554-05D0-4FC7-9CC1-9477D012D366}"/>
          </ac:spMkLst>
        </pc:spChg>
        <pc:picChg chg="del">
          <ac:chgData name="Benni De Jagere" userId="415f5d49ece8ad80" providerId="LiveId" clId="{FF778567-70C8-4370-9F31-81F088023C21}" dt="2019-09-10T10:54:48.059" v="31" actId="478"/>
          <ac:picMkLst>
            <pc:docMk/>
            <pc:sldMk cId="4135330772" sldId="302"/>
            <ac:picMk id="4102" creationId="{70404270-07D3-473D-A42A-54EED1258E08}"/>
          </ac:picMkLst>
        </pc:pic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eg>
</file>

<file path=ppt/media/image14.jp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65E631-EC6C-4D82-A71C-0148F5F37482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A3605-7A28-403B-8AF8-3C2A1E664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207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2573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Accent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2">
            <a:extLst>
              <a:ext uri="{FF2B5EF4-FFF2-40B4-BE49-F238E27FC236}">
                <a16:creationId xmlns:a16="http://schemas.microsoft.com/office/drawing/2014/main" id="{1AD61442-DD2F-43C4-B591-6074400675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200" y="1957458"/>
            <a:ext cx="10798629" cy="1412220"/>
          </a:xfrm>
        </p:spPr>
        <p:txBody>
          <a:bodyPr>
            <a:noAutofit/>
          </a:bodyPr>
          <a:lstStyle>
            <a:lvl1pPr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131934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Accent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2">
            <a:extLst>
              <a:ext uri="{FF2B5EF4-FFF2-40B4-BE49-F238E27FC236}">
                <a16:creationId xmlns:a16="http://schemas.microsoft.com/office/drawing/2014/main" id="{3F0B77CB-82BA-4D4A-AAE0-D5A413A863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200" y="1957458"/>
            <a:ext cx="10798629" cy="1412220"/>
          </a:xfrm>
        </p:spPr>
        <p:txBody>
          <a:bodyPr>
            <a:noAutofit/>
          </a:bodyPr>
          <a:lstStyle>
            <a:lvl1pPr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385879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ustom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6457B-57D7-456D-BCEA-489049DA7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06873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667656" y="1373872"/>
            <a:ext cx="10871200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193410"/>
            <a:ext cx="12192001" cy="664591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+mn-lt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3848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43D68-5364-4CFF-B22E-DCDF7ABA3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61741-67AE-4C93-A9E2-1AA3EC80E3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A3B4D7-0E28-46DE-B6E9-2EA90F34D2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57573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651F6-1A85-4CB5-B803-800B31655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CB9DAB-75A3-419D-AC0D-CC469DF1A2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CF74E0-5310-40FB-9465-AFA31022C2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21684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337E2-1D45-4877-831B-40B22696E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D46206-47C1-4571-AC0A-6933353381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8080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2EA9C1-A9B5-4982-941C-838EF6862A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4115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BECB87-D4B2-41D7-8FCB-76DDC346C7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41156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50084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D3820-E5A5-4AFB-91DE-787AB3724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363D0-C5F2-4F5B-913F-01F16D1BF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6672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D7B44-9AFF-415F-9AD9-798D190FB6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5830207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27AA04-74F2-4AEC-814F-E2FA6DFD532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4"/>
            <a:ext cx="5830207" cy="122944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179716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317742F7-7A61-4E5D-A632-AC50523063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 bwMode="ltGray">
          <a:xfrm>
            <a:off x="7678057" y="0"/>
            <a:ext cx="4513942" cy="595085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CF498402-1895-4554-9D53-F50ECB7B3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7550" y="1204118"/>
            <a:ext cx="5378450" cy="1884363"/>
          </a:xfrm>
        </p:spPr>
        <p:txBody>
          <a:bodyPr anchor="t">
            <a:noAutofit/>
          </a:bodyPr>
          <a:lstStyle>
            <a:lvl1pPr>
              <a:defRPr sz="6600"/>
            </a:lvl1pPr>
          </a:lstStyle>
          <a:p>
            <a:r>
              <a:rPr lang="en-US" dirty="0"/>
              <a:t>Speaker Intro Slide</a:t>
            </a:r>
          </a:p>
        </p:txBody>
      </p:sp>
    </p:spTree>
    <p:extLst>
      <p:ext uri="{BB962C8B-B14F-4D97-AF65-F5344CB8AC3E}">
        <p14:creationId xmlns:p14="http://schemas.microsoft.com/office/powerpoint/2010/main" val="2200782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EDBB5-FFC9-4279-BD52-58664EACB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4A2F5-6E3E-450F-BE40-01EEC1048A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67656" y="1393371"/>
            <a:ext cx="5352144" cy="443939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435BD1-E06F-4AE3-B6BE-2FA0A6FA4F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393371"/>
            <a:ext cx="5366657" cy="443939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34315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F2010-6B8D-4FE7-8CAC-C19A8683E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7656" y="1376363"/>
            <a:ext cx="532833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6E270D-78EB-4997-9A4A-FE1D005CD1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7656" y="2200275"/>
            <a:ext cx="5328331" cy="3632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0A9FA3-13CB-48CE-A7DF-92B3BA7374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1" y="1376363"/>
            <a:ext cx="532833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CB188D-E567-4789-817A-663ECBA368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0611" y="2200275"/>
            <a:ext cx="5328331" cy="363249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D2320093-9B9F-40CF-8B5E-EDE68044F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656" y="198866"/>
            <a:ext cx="10871201" cy="10087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8567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5BC6C-C462-4C77-8B8B-149A545C6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9192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5151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ED97A329-C6E7-4E4C-A599-54D1FA65F7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200" y="1957458"/>
            <a:ext cx="10798629" cy="1412220"/>
          </a:xfrm>
        </p:spPr>
        <p:txBody>
          <a:bodyPr>
            <a:noAutofit/>
          </a:bodyPr>
          <a:lstStyle>
            <a:lvl1pPr>
              <a:defRPr sz="7200"/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9168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8569F4-189D-4DE3-B700-91C2608FB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656" y="198866"/>
            <a:ext cx="10871201" cy="10087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E91A40-76DA-464C-8D44-4C1AE723B6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7656" y="1373017"/>
            <a:ext cx="10871201" cy="44181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FDB1244-756B-4D62-B79B-E4353EB4613D}"/>
              </a:ext>
            </a:extLst>
          </p:cNvPr>
          <p:cNvCxnSpPr>
            <a:cxnSpLocks/>
          </p:cNvCxnSpPr>
          <p:nvPr userDrawn="1"/>
        </p:nvCxnSpPr>
        <p:spPr>
          <a:xfrm>
            <a:off x="420914" y="1207612"/>
            <a:ext cx="11350173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2708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0" r:id="rId2"/>
    <p:sldLayoutId id="2147483651" r:id="rId3"/>
    <p:sldLayoutId id="2147483662" r:id="rId4"/>
    <p:sldLayoutId id="2147483652" r:id="rId5"/>
    <p:sldLayoutId id="2147483653" r:id="rId6"/>
    <p:sldLayoutId id="2147483654" r:id="rId7"/>
    <p:sldLayoutId id="2147483655" r:id="rId8"/>
    <p:sldLayoutId id="2147483665" r:id="rId9"/>
    <p:sldLayoutId id="2147483664" r:id="rId10"/>
    <p:sldLayoutId id="2147483666" r:id="rId11"/>
    <p:sldLayoutId id="2147483671" r:id="rId12"/>
    <p:sldLayoutId id="2147483672" r:id="rId13"/>
    <p:sldLayoutId id="2147483656" r:id="rId14"/>
    <p:sldLayoutId id="2147483657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hyperlink" Target="https://www.sqlbi.com/books/the-definitive-guide-to-dax-2nd-edition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twitter.com/ChrisHamill17/status/1160242636369694720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qlbi.com/books/the-definitive-guide-to-dax-2nd-edition/" TargetMode="External"/><Relationship Id="rId3" Type="http://schemas.openxmlformats.org/officeDocument/2006/relationships/hyperlink" Target="https://docs.microsoft.com/en-us/power-bi/guidance/import-modeling-data-reduction" TargetMode="External"/><Relationship Id="rId7" Type="http://schemas.openxmlformats.org/officeDocument/2006/relationships/hyperlink" Target="https://docs.microsoft.com/en-us/power-bi/visuals/power-bi-visualization-best-practices" TargetMode="External"/><Relationship Id="rId2" Type="http://schemas.openxmlformats.org/officeDocument/2006/relationships/hyperlink" Target="https://docs.microsoft.com/en-us/power-bi/power-bi-reports-performanc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en-us/power-bi/desktop-performance-analyzer" TargetMode="External"/><Relationship Id="rId5" Type="http://schemas.openxmlformats.org/officeDocument/2006/relationships/hyperlink" Target="https://sqlserverbi.blog/2019/08/24/power-bi-project-good-and-best-practices/" TargetMode="External"/><Relationship Id="rId4" Type="http://schemas.openxmlformats.org/officeDocument/2006/relationships/hyperlink" Target="https://docs.microsoft.com/en-us/power-bi/guidance/star-schema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tykier/TabularEditor" TargetMode="External"/><Relationship Id="rId2" Type="http://schemas.openxmlformats.org/officeDocument/2006/relationships/hyperlink" Target="https://www.sqlbi.com/tools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stephbruno/Power-BI-Field-Finder" TargetMode="External"/><Relationship Id="rId4" Type="http://schemas.openxmlformats.org/officeDocument/2006/relationships/hyperlink" Target="https://powerbihelper.org/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hyperlink" Target="http://www.citibikenyc.com/system-data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CD08BC-E44E-4C81-8A67-EA9E59B7F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449" y="576263"/>
            <a:ext cx="6610524" cy="3718900"/>
          </a:xfrm>
        </p:spPr>
        <p:txBody>
          <a:bodyPr>
            <a:normAutofit/>
          </a:bodyPr>
          <a:lstStyle/>
          <a:p>
            <a:r>
              <a:rPr lang="en-US" dirty="0"/>
              <a:t>Troubleshooting your Power BI Report Performance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E0CCDC-B809-4657-B42A-97132F5207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Benni De Jagere</a:t>
            </a:r>
          </a:p>
        </p:txBody>
      </p:sp>
    </p:spTree>
    <p:extLst>
      <p:ext uri="{BB962C8B-B14F-4D97-AF65-F5344CB8AC3E}">
        <p14:creationId xmlns:p14="http://schemas.microsoft.com/office/powerpoint/2010/main" val="29235372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0CC67A-5BA0-4263-AB64-D8E4E5665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Report(s)</a:t>
            </a:r>
          </a:p>
        </p:txBody>
      </p:sp>
    </p:spTree>
    <p:extLst>
      <p:ext uri="{BB962C8B-B14F-4D97-AF65-F5344CB8AC3E}">
        <p14:creationId xmlns:p14="http://schemas.microsoft.com/office/powerpoint/2010/main" val="3619376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0CC67A-5BA0-4263-AB64-D8E4E5665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Tools</a:t>
            </a:r>
          </a:p>
        </p:txBody>
      </p:sp>
    </p:spTree>
    <p:extLst>
      <p:ext uri="{BB962C8B-B14F-4D97-AF65-F5344CB8AC3E}">
        <p14:creationId xmlns:p14="http://schemas.microsoft.com/office/powerpoint/2010/main" val="4255934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B6BCE-0319-40B4-969C-B4F6970F5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Performance Analyzer Pane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D1DA1-376D-4103-98DB-7570514B8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Public Release in May 2019</a:t>
            </a:r>
          </a:p>
          <a:p>
            <a:r>
              <a:rPr lang="en-GB" dirty="0"/>
              <a:t>Flight Recorder for all operations</a:t>
            </a:r>
          </a:p>
          <a:p>
            <a:r>
              <a:rPr lang="en-GB" dirty="0"/>
              <a:t>Breaks down execution times</a:t>
            </a:r>
          </a:p>
          <a:p>
            <a:r>
              <a:rPr lang="en-GB" dirty="0"/>
              <a:t>Export results with ease</a:t>
            </a:r>
          </a:p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4B0948-D543-46CB-AF63-C8F799667650}"/>
              </a:ext>
            </a:extLst>
          </p:cNvPr>
          <p:cNvSpPr txBox="1"/>
          <p:nvPr/>
        </p:nvSpPr>
        <p:spPr>
          <a:xfrm>
            <a:off x="5508760" y="5660395"/>
            <a:ext cx="66832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https://docs.microsoft.com/en-us/power-bi/media/desktop-performance-analyzer/performance-analyzer-01.png</a:t>
            </a:r>
          </a:p>
        </p:txBody>
      </p:sp>
      <p:pic>
        <p:nvPicPr>
          <p:cNvPr id="1028" name="Picture 4" descr="Performance analyzer">
            <a:extLst>
              <a:ext uri="{FF2B5EF4-FFF2-40B4-BE49-F238E27FC236}">
                <a16:creationId xmlns:a16="http://schemas.microsoft.com/office/drawing/2014/main" id="{A171D0D2-3750-4BDD-9797-511F55AA35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925" y="1352550"/>
            <a:ext cx="4464504" cy="411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7685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FD102-D2F5-4350-B6D4-6B4005601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Inside Power BI Desktop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73177-FCAF-4B2D-B8BC-FBDE65CAA5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EE7F0F-32B7-4D30-A262-EDB3327DE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77" y="2142814"/>
            <a:ext cx="12090245" cy="3095936"/>
          </a:xfrm>
          <a:prstGeom prst="rect">
            <a:avLst/>
          </a:prstGeom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34B2ABB0-BE3F-4088-BB8C-7E87820FDC60}"/>
              </a:ext>
            </a:extLst>
          </p:cNvPr>
          <p:cNvSpPr/>
          <p:nvPr/>
        </p:nvSpPr>
        <p:spPr>
          <a:xfrm flipH="1">
            <a:off x="5676900" y="1457014"/>
            <a:ext cx="228600" cy="685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DE3BF19A-D950-4244-9A20-F1967D06329A}"/>
              </a:ext>
            </a:extLst>
          </p:cNvPr>
          <p:cNvSpPr/>
          <p:nvPr/>
        </p:nvSpPr>
        <p:spPr>
          <a:xfrm flipH="1">
            <a:off x="5210175" y="1457014"/>
            <a:ext cx="228600" cy="685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7D9D1E2F-70EE-4C74-9D89-1F28B57476F8}"/>
              </a:ext>
            </a:extLst>
          </p:cNvPr>
          <p:cNvSpPr/>
          <p:nvPr/>
        </p:nvSpPr>
        <p:spPr>
          <a:xfrm rot="5400000" flipH="1">
            <a:off x="2597002" y="3684181"/>
            <a:ext cx="228600" cy="685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659183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ool Belt | Free Images at Clker.com - vector clip art ...">
            <a:extLst>
              <a:ext uri="{FF2B5EF4-FFF2-40B4-BE49-F238E27FC236}">
                <a16:creationId xmlns:a16="http://schemas.microsoft.com/office/drawing/2014/main" id="{5AFF7764-90F4-414C-853E-D392AD3758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7585" y="1982670"/>
            <a:ext cx="5474525" cy="2892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109435-7CBE-410C-8CB8-72F5D2784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Tools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Trade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410432-79BA-4515-9884-1B6E62A3B5BC}"/>
              </a:ext>
            </a:extLst>
          </p:cNvPr>
          <p:cNvSpPr txBox="1"/>
          <p:nvPr/>
        </p:nvSpPr>
        <p:spPr>
          <a:xfrm>
            <a:off x="6857876" y="5529590"/>
            <a:ext cx="47580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100" dirty="0"/>
              <a:t>http://www.clker.com/cliparts/9/6/7/c/1280887403729185486tool%20belt.jpg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E9591F-0FE4-4BA6-A3DA-12DF4150EB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134783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09435-7CBE-410C-8CB8-72F5D2784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Tools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Trade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D280C-3E12-4FDB-95D7-64C644C25C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Performance Analyzer Pane</a:t>
            </a:r>
          </a:p>
          <a:p>
            <a:r>
              <a:rPr lang="nl-BE" dirty="0"/>
              <a:t>DAX Studio (SQLBI.com)</a:t>
            </a:r>
          </a:p>
          <a:p>
            <a:r>
              <a:rPr lang="nl-BE" dirty="0" err="1"/>
              <a:t>VertiPaq</a:t>
            </a:r>
            <a:r>
              <a:rPr lang="nl-BE" dirty="0"/>
              <a:t> Analyzer (SQLBI.com)</a:t>
            </a:r>
          </a:p>
          <a:p>
            <a:r>
              <a:rPr lang="nl-BE" dirty="0" err="1"/>
              <a:t>Tabular</a:t>
            </a:r>
            <a:r>
              <a:rPr lang="nl-BE" dirty="0"/>
              <a:t> Editor</a:t>
            </a:r>
          </a:p>
          <a:p>
            <a:r>
              <a:rPr lang="nl-BE" dirty="0"/>
              <a:t>Power BI Helper</a:t>
            </a:r>
          </a:p>
          <a:p>
            <a:r>
              <a:rPr lang="nl-BE" dirty="0"/>
              <a:t>Power BI Field </a:t>
            </a:r>
            <a:r>
              <a:rPr lang="nl-BE" dirty="0" err="1"/>
              <a:t>Finder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9974892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0CC67A-5BA0-4263-AB64-D8E4E5665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Tips &amp; Best Practices</a:t>
            </a:r>
          </a:p>
        </p:txBody>
      </p:sp>
    </p:spTree>
    <p:extLst>
      <p:ext uri="{BB962C8B-B14F-4D97-AF65-F5344CB8AC3E}">
        <p14:creationId xmlns:p14="http://schemas.microsoft.com/office/powerpoint/2010/main" val="7492864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B6BCE-0319-40B4-969C-B4F6970F5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Golden Rule(s)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D1DA1-376D-4103-98DB-7570514B8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Transform early</a:t>
            </a:r>
          </a:p>
          <a:p>
            <a:r>
              <a:rPr lang="en-GB" dirty="0"/>
              <a:t>Transform once</a:t>
            </a:r>
          </a:p>
          <a:p>
            <a:r>
              <a:rPr lang="en-GB" dirty="0"/>
              <a:t>Transform smart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53307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0CC67A-5BA0-4263-AB64-D8E4E5665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Types</a:t>
            </a:r>
          </a:p>
        </p:txBody>
      </p:sp>
    </p:spTree>
    <p:extLst>
      <p:ext uri="{BB962C8B-B14F-4D97-AF65-F5344CB8AC3E}">
        <p14:creationId xmlns:p14="http://schemas.microsoft.com/office/powerpoint/2010/main" val="30336907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0CC67A-5BA0-4263-AB64-D8E4E5665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Auto Date/Time</a:t>
            </a:r>
          </a:p>
        </p:txBody>
      </p:sp>
    </p:spTree>
    <p:extLst>
      <p:ext uri="{BB962C8B-B14F-4D97-AF65-F5344CB8AC3E}">
        <p14:creationId xmlns:p14="http://schemas.microsoft.com/office/powerpoint/2010/main" val="4176827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E96979A-7485-4278-B759-BA5D25AE55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543" y="3082365"/>
            <a:ext cx="531163" cy="531163"/>
          </a:xfrm>
          <a:prstGeom prst="rect">
            <a:avLst/>
          </a:prstGeom>
        </p:spPr>
      </p:pic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8159CCC6-D21E-4487-9DC8-4241616A3F3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44" b="6044"/>
          <a:stretch>
            <a:fillRect/>
          </a:stretch>
        </p:blipFill>
        <p:spPr>
          <a:xfrm>
            <a:off x="7678057" y="0"/>
            <a:ext cx="4513942" cy="5950857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EF2280FB-22C8-4105-B975-B3182BE34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49" y="1204118"/>
            <a:ext cx="6186589" cy="1884363"/>
          </a:xfrm>
        </p:spPr>
        <p:txBody>
          <a:bodyPr/>
          <a:lstStyle/>
          <a:p>
            <a:r>
              <a:rPr lang="en-US" dirty="0"/>
              <a:t>Benni De Jagere?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C8B59CFA-6BC8-447C-A9E6-59CF0054AC76}"/>
              </a:ext>
            </a:extLst>
          </p:cNvPr>
          <p:cNvSpPr txBox="1">
            <a:spLocks/>
          </p:cNvSpPr>
          <p:nvPr/>
        </p:nvSpPr>
        <p:spPr>
          <a:xfrm>
            <a:off x="717549" y="2652253"/>
            <a:ext cx="5378795" cy="329860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Senior Data Insights Consultant</a:t>
            </a:r>
          </a:p>
          <a:p>
            <a:r>
              <a:rPr lang="en-US" dirty="0" err="1"/>
              <a:t>Realdolmen</a:t>
            </a:r>
            <a:r>
              <a:rPr lang="en-US" dirty="0"/>
              <a:t>, a </a:t>
            </a:r>
            <a:r>
              <a:rPr lang="en-US" dirty="0" err="1"/>
              <a:t>Gfi</a:t>
            </a:r>
            <a:r>
              <a:rPr lang="en-US" dirty="0"/>
              <a:t> company</a:t>
            </a:r>
          </a:p>
          <a:p>
            <a:r>
              <a:rPr lang="en-US" dirty="0"/>
              <a:t>                     .be</a:t>
            </a:r>
          </a:p>
          <a:p>
            <a:r>
              <a:rPr lang="en-US" dirty="0"/>
              <a:t>       @</a:t>
            </a:r>
            <a:r>
              <a:rPr lang="en-US" dirty="0" err="1"/>
              <a:t>BenniDeJagere</a:t>
            </a:r>
            <a:endParaRPr lang="en-US" dirty="0"/>
          </a:p>
          <a:p>
            <a:r>
              <a:rPr lang="en-US" dirty="0"/>
              <a:t>        /</a:t>
            </a:r>
            <a:r>
              <a:rPr lang="en-US" dirty="0" err="1"/>
              <a:t>bennidejagere</a:t>
            </a:r>
            <a:endParaRPr lang="en-US" dirty="0"/>
          </a:p>
          <a:p>
            <a:r>
              <a:rPr lang="en-US" dirty="0"/>
              <a:t>#</a:t>
            </a:r>
            <a:r>
              <a:rPr lang="en-US" dirty="0" err="1"/>
              <a:t>TeamOxfordComma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575B5CA-CEA3-46BE-BEA6-898FFA3DBF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182" y="3607412"/>
            <a:ext cx="1984964" cy="47943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2FD378C-95EE-4EB2-9501-3F75147D69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676" y="4246733"/>
            <a:ext cx="413272" cy="36706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D1204F2-11E3-4A24-9A41-DFBACB4AB0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148" y="4668211"/>
            <a:ext cx="540327" cy="540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8035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0CC67A-5BA0-4263-AB64-D8E4E5665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Column/Row Usage</a:t>
            </a:r>
          </a:p>
        </p:txBody>
      </p:sp>
    </p:spTree>
    <p:extLst>
      <p:ext uri="{BB962C8B-B14F-4D97-AF65-F5344CB8AC3E}">
        <p14:creationId xmlns:p14="http://schemas.microsoft.com/office/powerpoint/2010/main" val="10954797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0CC67A-5BA0-4263-AB64-D8E4E5665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Modelling</a:t>
            </a:r>
          </a:p>
        </p:txBody>
      </p:sp>
    </p:spTree>
    <p:extLst>
      <p:ext uri="{BB962C8B-B14F-4D97-AF65-F5344CB8AC3E}">
        <p14:creationId xmlns:p14="http://schemas.microsoft.com/office/powerpoint/2010/main" val="14706887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B6BCE-0319-40B4-969C-B4F6970F5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Modelling 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D1DA1-376D-4103-98DB-7570514B8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102" name="Picture 6">
            <a:extLst>
              <a:ext uri="{FF2B5EF4-FFF2-40B4-BE49-F238E27FC236}">
                <a16:creationId xmlns:a16="http://schemas.microsoft.com/office/drawing/2014/main" id="{70404270-07D3-473D-A42A-54EED1258E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9334" y="1373017"/>
            <a:ext cx="6421066" cy="4558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F0BF554-05D0-4FC7-9CC1-9477D012D366}"/>
              </a:ext>
            </a:extLst>
          </p:cNvPr>
          <p:cNvSpPr txBox="1"/>
          <p:nvPr/>
        </p:nvSpPr>
        <p:spPr>
          <a:xfrm>
            <a:off x="10244827" y="5524840"/>
            <a:ext cx="12795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100" dirty="0" err="1"/>
              <a:t>Thanks</a:t>
            </a:r>
            <a:r>
              <a:rPr lang="nl-BE" sz="1100" dirty="0"/>
              <a:t>, @</a:t>
            </a:r>
            <a:r>
              <a:rPr lang="nl-BE" sz="1100" dirty="0" err="1"/>
              <a:t>KoVer</a:t>
            </a:r>
            <a:r>
              <a:rPr lang="nl-BE" sz="1100" dirty="0"/>
              <a:t> </a:t>
            </a:r>
            <a:r>
              <a:rPr lang="nl-BE" sz="1100" dirty="0">
                <a:sym typeface="Wingdings" panose="05000000000000000000" pitchFamily="2" charset="2"/>
              </a:rPr>
              <a:t></a:t>
            </a:r>
            <a:endParaRPr lang="nl-BE" sz="1100" dirty="0"/>
          </a:p>
        </p:txBody>
      </p:sp>
    </p:spTree>
    <p:extLst>
      <p:ext uri="{BB962C8B-B14F-4D97-AF65-F5344CB8AC3E}">
        <p14:creationId xmlns:p14="http://schemas.microsoft.com/office/powerpoint/2010/main" val="42008806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B6BCE-0319-40B4-969C-B4F6970F5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656" y="198866"/>
            <a:ext cx="10871201" cy="1008746"/>
          </a:xfrm>
        </p:spPr>
        <p:txBody>
          <a:bodyPr/>
          <a:lstStyle/>
          <a:p>
            <a:r>
              <a:rPr lang="en-GB"/>
              <a:t>Modelling Tips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D1DA1-376D-4103-98DB-7570514B8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Star Schema (all the things!)</a:t>
            </a:r>
          </a:p>
          <a:p>
            <a:r>
              <a:rPr lang="en-GB" dirty="0"/>
              <a:t>Use persisted surrogate keys for relationships</a:t>
            </a:r>
          </a:p>
          <a:p>
            <a:r>
              <a:rPr lang="en-GB" dirty="0"/>
              <a:t>Avoid Bi-Directional filtering (DAX </a:t>
            </a:r>
            <a:r>
              <a:rPr lang="en-GB" dirty="0" err="1"/>
              <a:t>Crossfilter</a:t>
            </a:r>
            <a:r>
              <a:rPr lang="en-GB" dirty="0"/>
              <a:t>)</a:t>
            </a:r>
          </a:p>
          <a:p>
            <a:r>
              <a:rPr lang="en-GB" dirty="0"/>
              <a:t>Disable auto date/time, rather ‘Mark as Date Table’</a:t>
            </a:r>
          </a:p>
          <a:p>
            <a:r>
              <a:rPr lang="en-GB" dirty="0"/>
              <a:t>Debate Role-playing dimensions</a:t>
            </a:r>
          </a:p>
          <a:p>
            <a:r>
              <a:rPr lang="en-GB" dirty="0"/>
              <a:t>Optimize Data Types</a:t>
            </a:r>
          </a:p>
          <a:p>
            <a:r>
              <a:rPr lang="en-US" dirty="0"/>
              <a:t>Try setting “Assume Referential Integrity” on relationships – in many cases, this setting significantly improves query performance.  </a:t>
            </a:r>
          </a:p>
          <a:p>
            <a:endParaRPr lang="en-GB" dirty="0"/>
          </a:p>
          <a:p>
            <a:endParaRPr lang="en-GB" b="1" dirty="0"/>
          </a:p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4B0948-D543-46CB-AF63-C8F799667650}"/>
              </a:ext>
            </a:extLst>
          </p:cNvPr>
          <p:cNvSpPr txBox="1"/>
          <p:nvPr/>
        </p:nvSpPr>
        <p:spPr>
          <a:xfrm>
            <a:off x="5508760" y="5660395"/>
            <a:ext cx="18473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1223741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B6BCE-0319-40B4-969C-B4F6970F5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Modelling Tips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D1DA1-376D-4103-98DB-7570514B8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Avoid wide tables</a:t>
            </a:r>
          </a:p>
          <a:p>
            <a:r>
              <a:rPr lang="en-GB" dirty="0"/>
              <a:t>Remove unused columns </a:t>
            </a:r>
            <a:r>
              <a:rPr lang="en-GB" b="1" dirty="0"/>
              <a:t>and </a:t>
            </a:r>
            <a:r>
              <a:rPr lang="en-GB" dirty="0"/>
              <a:t>rows</a:t>
            </a:r>
          </a:p>
          <a:p>
            <a:r>
              <a:rPr lang="en-GB" dirty="0"/>
              <a:t>Only load queries that are used</a:t>
            </a:r>
          </a:p>
          <a:p>
            <a:r>
              <a:rPr lang="en-GB" dirty="0"/>
              <a:t>Reduce inappropriate summarization</a:t>
            </a:r>
          </a:p>
          <a:p>
            <a:r>
              <a:rPr lang="en-GB" dirty="0"/>
              <a:t>Think about your data granularity</a:t>
            </a:r>
          </a:p>
          <a:p>
            <a:r>
              <a:rPr lang="en-GB" dirty="0"/>
              <a:t>Hide (or remove) Key fields from the model view</a:t>
            </a:r>
          </a:p>
          <a:p>
            <a:r>
              <a:rPr lang="en-GB" dirty="0"/>
              <a:t>Consider your source and refresh schedule</a:t>
            </a:r>
          </a:p>
          <a:p>
            <a:endParaRPr lang="en-GB" b="1" dirty="0"/>
          </a:p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4B0948-D543-46CB-AF63-C8F799667650}"/>
              </a:ext>
            </a:extLst>
          </p:cNvPr>
          <p:cNvSpPr txBox="1"/>
          <p:nvPr/>
        </p:nvSpPr>
        <p:spPr>
          <a:xfrm>
            <a:off x="5508760" y="5660395"/>
            <a:ext cx="18473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3278637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0CC67A-5BA0-4263-AB64-D8E4E5665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PowerQuery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3295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B6BCE-0319-40B4-969C-B4F6970F5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PowerQuery</a:t>
            </a:r>
            <a:r>
              <a:rPr lang="en-GB" dirty="0"/>
              <a:t> 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D1DA1-376D-4103-98DB-7570514B8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Query Folding, when possible</a:t>
            </a:r>
          </a:p>
          <a:p>
            <a:r>
              <a:rPr lang="en-GB" dirty="0"/>
              <a:t>Don’t repeat tables &amp; fields</a:t>
            </a:r>
          </a:p>
          <a:p>
            <a:r>
              <a:rPr lang="en-GB" dirty="0"/>
              <a:t>Only load tables that are used in the model</a:t>
            </a:r>
          </a:p>
          <a:p>
            <a:r>
              <a:rPr lang="en-GB" dirty="0"/>
              <a:t>Specify correct Data Types</a:t>
            </a:r>
          </a:p>
          <a:p>
            <a:r>
              <a:rPr lang="en-GB" dirty="0"/>
              <a:t>Parameterize ‘fact’ queries (Date or Entity)</a:t>
            </a:r>
          </a:p>
          <a:p>
            <a:endParaRPr lang="en-GB" dirty="0"/>
          </a:p>
          <a:p>
            <a:endParaRPr lang="en-GB" dirty="0"/>
          </a:p>
          <a:p>
            <a:endParaRPr lang="en-GB" b="1" dirty="0"/>
          </a:p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4B0948-D543-46CB-AF63-C8F799667650}"/>
              </a:ext>
            </a:extLst>
          </p:cNvPr>
          <p:cNvSpPr txBox="1"/>
          <p:nvPr/>
        </p:nvSpPr>
        <p:spPr>
          <a:xfrm>
            <a:off x="5508760" y="5660395"/>
            <a:ext cx="18473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2739117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0CC67A-5BA0-4263-AB64-D8E4E5665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DAX</a:t>
            </a:r>
          </a:p>
        </p:txBody>
      </p:sp>
    </p:spTree>
    <p:extLst>
      <p:ext uri="{BB962C8B-B14F-4D97-AF65-F5344CB8AC3E}">
        <p14:creationId xmlns:p14="http://schemas.microsoft.com/office/powerpoint/2010/main" val="6006167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B6BCE-0319-40B4-969C-B4F6970F5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DAX 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D1DA1-376D-4103-98DB-7570514B8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Avoid ‘repeater’ functions (</a:t>
            </a:r>
            <a:r>
              <a:rPr lang="en-GB" dirty="0" err="1"/>
              <a:t>SumX</a:t>
            </a:r>
            <a:r>
              <a:rPr lang="en-GB" dirty="0"/>
              <a:t>, </a:t>
            </a:r>
            <a:r>
              <a:rPr lang="en-GB" dirty="0" err="1"/>
              <a:t>AverageX</a:t>
            </a:r>
            <a:r>
              <a:rPr lang="en-GB" dirty="0"/>
              <a:t>, ..)</a:t>
            </a:r>
          </a:p>
          <a:p>
            <a:r>
              <a:rPr lang="en-GB" dirty="0"/>
              <a:t>Avoid calculated columns</a:t>
            </a:r>
          </a:p>
          <a:p>
            <a:r>
              <a:rPr lang="en-US" dirty="0"/>
              <a:t>Keep measures simple initially, and add complexity incrementally.</a:t>
            </a:r>
            <a:endParaRPr lang="en-GB" dirty="0"/>
          </a:p>
          <a:p>
            <a:r>
              <a:rPr lang="en-GB" dirty="0"/>
              <a:t>Use variables</a:t>
            </a:r>
          </a:p>
          <a:p>
            <a:r>
              <a:rPr lang="en-GB" dirty="0"/>
              <a:t>Solve the model, then solve DAX</a:t>
            </a:r>
          </a:p>
          <a:p>
            <a:r>
              <a:rPr lang="en-GB" dirty="0"/>
              <a:t>Use Data Categories</a:t>
            </a:r>
          </a:p>
          <a:p>
            <a:r>
              <a:rPr lang="en-GB" dirty="0"/>
              <a:t>Read </a:t>
            </a:r>
            <a:r>
              <a:rPr lang="en-GB" dirty="0">
                <a:hlinkClick r:id="rId2"/>
              </a:rPr>
              <a:t>the Bible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</a:t>
            </a:r>
            <a:endParaRPr lang="en-GB" dirty="0"/>
          </a:p>
          <a:p>
            <a:endParaRPr lang="en-GB" dirty="0"/>
          </a:p>
          <a:p>
            <a:endParaRPr lang="en-GB" b="1" dirty="0"/>
          </a:p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4B0948-D543-46CB-AF63-C8F799667650}"/>
              </a:ext>
            </a:extLst>
          </p:cNvPr>
          <p:cNvSpPr txBox="1"/>
          <p:nvPr/>
        </p:nvSpPr>
        <p:spPr>
          <a:xfrm>
            <a:off x="5508760" y="5660395"/>
            <a:ext cx="18473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100" dirty="0"/>
          </a:p>
        </p:txBody>
      </p:sp>
      <p:pic>
        <p:nvPicPr>
          <p:cNvPr id="9218" name="Picture 2" descr="https://www.sqlbi.com/wp-content/uploads/1509306978.jpg">
            <a:extLst>
              <a:ext uri="{FF2B5EF4-FFF2-40B4-BE49-F238E27FC236}">
                <a16:creationId xmlns:a16="http://schemas.microsoft.com/office/drawing/2014/main" id="{278A9580-6E86-401F-ADFA-F5314A51EB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8319" y="4055389"/>
            <a:ext cx="1429617" cy="1801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5741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76BB9-3067-4113-A644-D258360FA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DAX </a:t>
            </a:r>
            <a:r>
              <a:rPr lang="nl-BE" dirty="0" err="1"/>
              <a:t>Formula</a:t>
            </a:r>
            <a:r>
              <a:rPr lang="nl-BE" dirty="0"/>
              <a:t> Engine &amp; Storage Engine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E4451CC-ACC9-419E-A9BC-0888649FED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9099922"/>
              </p:ext>
            </p:extLst>
          </p:nvPr>
        </p:nvGraphicFramePr>
        <p:xfrm>
          <a:off x="667655" y="1286266"/>
          <a:ext cx="10871201" cy="4656256"/>
        </p:xfrm>
        <a:graphic>
          <a:graphicData uri="http://schemas.openxmlformats.org/drawingml/2006/table">
            <a:tbl>
              <a:tblPr/>
              <a:tblGrid>
                <a:gridCol w="3349006">
                  <a:extLst>
                    <a:ext uri="{9D8B030D-6E8A-4147-A177-3AD203B41FA5}">
                      <a16:colId xmlns:a16="http://schemas.microsoft.com/office/drawing/2014/main" val="3270184702"/>
                    </a:ext>
                  </a:extLst>
                </a:gridCol>
                <a:gridCol w="3898461">
                  <a:extLst>
                    <a:ext uri="{9D8B030D-6E8A-4147-A177-3AD203B41FA5}">
                      <a16:colId xmlns:a16="http://schemas.microsoft.com/office/drawing/2014/main" val="191309160"/>
                    </a:ext>
                  </a:extLst>
                </a:gridCol>
                <a:gridCol w="3623734">
                  <a:extLst>
                    <a:ext uri="{9D8B030D-6E8A-4147-A177-3AD203B41FA5}">
                      <a16:colId xmlns:a16="http://schemas.microsoft.com/office/drawing/2014/main" val="247000727"/>
                    </a:ext>
                  </a:extLst>
                </a:gridCol>
              </a:tblGrid>
              <a:tr h="302295">
                <a:tc>
                  <a:txBody>
                    <a:bodyPr/>
                    <a:lstStyle/>
                    <a:p>
                      <a:r>
                        <a:rPr lang="nl-BE" sz="1600" b="0" i="0" dirty="0" err="1">
                          <a:effectLst/>
                          <a:latin typeface="+mn-lt"/>
                        </a:rPr>
                        <a:t>Category</a:t>
                      </a:r>
                      <a:endParaRPr lang="nl-BE" sz="1600" b="0" i="0" dirty="0">
                        <a:effectLst/>
                        <a:latin typeface="+mn-lt"/>
                      </a:endParaRPr>
                    </a:p>
                  </a:txBody>
                  <a:tcPr marL="68935" marR="68935" marT="68935" marB="6893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sz="1600" b="0" i="0" dirty="0" err="1">
                          <a:effectLst/>
                          <a:latin typeface="+mn-lt"/>
                        </a:rPr>
                        <a:t>Formula</a:t>
                      </a:r>
                      <a:r>
                        <a:rPr lang="nl-BE" sz="1600" b="0" i="0" dirty="0">
                          <a:effectLst/>
                          <a:latin typeface="+mn-lt"/>
                        </a:rPr>
                        <a:t> Engine</a:t>
                      </a:r>
                    </a:p>
                  </a:txBody>
                  <a:tcPr marL="68935" marR="68935" marT="68935" marB="6893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sz="1600" b="0" i="0">
                          <a:effectLst/>
                          <a:latin typeface="+mn-lt"/>
                        </a:rPr>
                        <a:t>Storage Engine</a:t>
                      </a:r>
                    </a:p>
                  </a:txBody>
                  <a:tcPr marL="68935" marR="68935" marT="68935" marB="6893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3123596"/>
                  </a:ext>
                </a:extLst>
              </a:tr>
              <a:tr h="795569">
                <a:tc>
                  <a:txBody>
                    <a:bodyPr/>
                    <a:lstStyle/>
                    <a:p>
                      <a:r>
                        <a:rPr lang="nl-BE" sz="1600" b="0" i="0" dirty="0">
                          <a:effectLst/>
                          <a:latin typeface="+mn-lt"/>
                        </a:rPr>
                        <a:t>Query </a:t>
                      </a:r>
                      <a:r>
                        <a:rPr lang="nl-BE" sz="1600" b="0" i="0" dirty="0" err="1">
                          <a:effectLst/>
                          <a:latin typeface="+mn-lt"/>
                        </a:rPr>
                        <a:t>received</a:t>
                      </a:r>
                      <a:endParaRPr lang="nl-BE" sz="1600" b="0" i="0" dirty="0">
                        <a:effectLst/>
                        <a:latin typeface="+mn-lt"/>
                      </a:endParaRPr>
                    </a:p>
                  </a:txBody>
                  <a:tcPr marL="68935" marR="68935" marT="68935" marB="68935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sz="1600" b="0" i="0">
                          <a:effectLst/>
                          <a:latin typeface="+mn-lt"/>
                        </a:rPr>
                        <a:t>Interpret DAX/MDX formula</a:t>
                      </a:r>
                    </a:p>
                  </a:txBody>
                  <a:tcPr marL="68935" marR="68935" marT="68935" marB="68935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>
                          <a:effectLst/>
                          <a:latin typeface="+mn-lt"/>
                        </a:rPr>
                        <a:t>Can handle single logic (xmSQL) from formula Engine</a:t>
                      </a:r>
                    </a:p>
                  </a:txBody>
                  <a:tcPr marL="68935" marR="68935" marT="68935" marB="68935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9904066"/>
                  </a:ext>
                </a:extLst>
              </a:tr>
              <a:tr h="1288843">
                <a:tc>
                  <a:txBody>
                    <a:bodyPr/>
                    <a:lstStyle/>
                    <a:p>
                      <a:r>
                        <a:rPr lang="nl-BE" sz="1600" b="0" i="0" dirty="0">
                          <a:effectLst/>
                          <a:latin typeface="+mn-lt"/>
                        </a:rPr>
                        <a:t>Target Data</a:t>
                      </a:r>
                    </a:p>
                  </a:txBody>
                  <a:tcPr marL="68935" marR="68935" marT="68935" marB="68935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dirty="0">
                          <a:effectLst/>
                          <a:latin typeface="+mn-lt"/>
                        </a:rPr>
                        <a:t>Iterate over </a:t>
                      </a:r>
                      <a:r>
                        <a:rPr lang="en-US" sz="1600" b="0" i="0" dirty="0" err="1">
                          <a:effectLst/>
                          <a:latin typeface="+mn-lt"/>
                        </a:rPr>
                        <a:t>datacaches</a:t>
                      </a:r>
                      <a:r>
                        <a:rPr lang="en-US" sz="1600" b="0" i="0" dirty="0">
                          <a:effectLst/>
                          <a:latin typeface="+mn-lt"/>
                        </a:rPr>
                        <a:t> produced by storage engine (</a:t>
                      </a:r>
                      <a:r>
                        <a:rPr lang="en-US" sz="1600" b="0" i="0" dirty="0" err="1">
                          <a:effectLst/>
                          <a:latin typeface="+mn-lt"/>
                        </a:rPr>
                        <a:t>datacaches</a:t>
                      </a:r>
                      <a:r>
                        <a:rPr lang="en-US" sz="1600" b="0" i="0" dirty="0">
                          <a:effectLst/>
                          <a:latin typeface="+mn-lt"/>
                        </a:rPr>
                        <a:t> are in-memory tables)</a:t>
                      </a:r>
                    </a:p>
                  </a:txBody>
                  <a:tcPr marL="68935" marR="68935" marT="68935" marB="68935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sz="1600" b="0" i="0">
                          <a:effectLst/>
                          <a:latin typeface="+mn-lt"/>
                        </a:rPr>
                        <a:t>Iterate over compressed data in vertipaq column stores</a:t>
                      </a:r>
                    </a:p>
                  </a:txBody>
                  <a:tcPr marL="68935" marR="68935" marT="68935" marB="68935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1616638"/>
                  </a:ext>
                </a:extLst>
              </a:tr>
              <a:tr h="795569">
                <a:tc>
                  <a:txBody>
                    <a:bodyPr/>
                    <a:lstStyle/>
                    <a:p>
                      <a:r>
                        <a:rPr lang="nl-BE" sz="1600" b="0" i="0">
                          <a:effectLst/>
                          <a:latin typeface="+mn-lt"/>
                        </a:rPr>
                        <a:t>Result</a:t>
                      </a:r>
                    </a:p>
                  </a:txBody>
                  <a:tcPr marL="68935" marR="68935" marT="68935" marB="68935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>
                          <a:effectLst/>
                          <a:latin typeface="+mn-lt"/>
                        </a:rPr>
                        <a:t>Produce result set and send back to requestor</a:t>
                      </a:r>
                    </a:p>
                  </a:txBody>
                  <a:tcPr marL="68935" marR="68935" marT="68935" marB="68935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>
                          <a:effectLst/>
                          <a:latin typeface="+mn-lt"/>
                        </a:rPr>
                        <a:t>Produce Datacaches send back to formula Engine</a:t>
                      </a:r>
                    </a:p>
                  </a:txBody>
                  <a:tcPr marL="68935" marR="68935" marT="68935" marB="68935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2399447"/>
                  </a:ext>
                </a:extLst>
              </a:tr>
              <a:tr h="302295">
                <a:tc>
                  <a:txBody>
                    <a:bodyPr/>
                    <a:lstStyle/>
                    <a:p>
                      <a:r>
                        <a:rPr lang="nl-BE" sz="1600" b="0" i="0">
                          <a:effectLst/>
                          <a:latin typeface="+mn-lt"/>
                        </a:rPr>
                        <a:t>Thread</a:t>
                      </a:r>
                    </a:p>
                  </a:txBody>
                  <a:tcPr marL="68935" marR="68935" marT="68935" marB="68935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sz="1600" b="0" i="0">
                          <a:effectLst/>
                          <a:latin typeface="+mn-lt"/>
                        </a:rPr>
                        <a:t>Single – Threaded</a:t>
                      </a:r>
                    </a:p>
                  </a:txBody>
                  <a:tcPr marL="68935" marR="68935" marT="68935" marB="68935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sz="1600" b="0" i="0">
                          <a:effectLst/>
                          <a:latin typeface="+mn-lt"/>
                        </a:rPr>
                        <a:t>Multi – Threaded</a:t>
                      </a:r>
                    </a:p>
                  </a:txBody>
                  <a:tcPr marL="68935" marR="68935" marT="68935" marB="68935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6456357"/>
                  </a:ext>
                </a:extLst>
              </a:tr>
              <a:tr h="302295">
                <a:tc>
                  <a:txBody>
                    <a:bodyPr/>
                    <a:lstStyle/>
                    <a:p>
                      <a:r>
                        <a:rPr lang="nl-BE" sz="1600" b="0" i="0">
                          <a:effectLst/>
                          <a:latin typeface="+mn-lt"/>
                        </a:rPr>
                        <a:t>Cache utilization</a:t>
                      </a:r>
                    </a:p>
                  </a:txBody>
                  <a:tcPr marL="68935" marR="68935" marT="68935" marB="68935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sz="1600" b="0" i="0">
                          <a:effectLst/>
                          <a:latin typeface="+mn-lt"/>
                        </a:rPr>
                        <a:t>No</a:t>
                      </a:r>
                    </a:p>
                  </a:txBody>
                  <a:tcPr marL="68935" marR="68935" marT="68935" marB="68935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sz="1600" b="0" i="0">
                          <a:effectLst/>
                          <a:latin typeface="+mn-lt"/>
                        </a:rPr>
                        <a:t>Yes</a:t>
                      </a:r>
                    </a:p>
                  </a:txBody>
                  <a:tcPr marL="68935" marR="68935" marT="68935" marB="68935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2261551"/>
                  </a:ext>
                </a:extLst>
              </a:tr>
              <a:tr h="631145">
                <a:tc>
                  <a:txBody>
                    <a:bodyPr/>
                    <a:lstStyle/>
                    <a:p>
                      <a:r>
                        <a:rPr lang="en-US" sz="1600" b="0" i="0">
                          <a:effectLst/>
                          <a:latin typeface="+mn-lt"/>
                        </a:rPr>
                        <a:t>Area of focus for  Performance Tuning</a:t>
                      </a:r>
                    </a:p>
                  </a:txBody>
                  <a:tcPr marL="68935" marR="68935" marT="68935" marB="68935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>
                          <a:effectLst/>
                          <a:latin typeface="+mn-lt"/>
                        </a:rPr>
                        <a:t>Check physical plan for bottleneck</a:t>
                      </a:r>
                    </a:p>
                  </a:txBody>
                  <a:tcPr marL="68935" marR="68935" marT="68935" marB="68935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dirty="0">
                          <a:effectLst/>
                          <a:latin typeface="+mn-lt"/>
                        </a:rPr>
                        <a:t>Check </a:t>
                      </a:r>
                      <a:r>
                        <a:rPr lang="en-US" sz="1600" b="0" i="0" dirty="0" err="1">
                          <a:effectLst/>
                          <a:latin typeface="+mn-lt"/>
                        </a:rPr>
                        <a:t>xmSQL</a:t>
                      </a:r>
                      <a:r>
                        <a:rPr lang="en-US" sz="1600" b="0" i="0" dirty="0">
                          <a:effectLst/>
                          <a:latin typeface="+mn-lt"/>
                        </a:rPr>
                        <a:t> query for bottleneck</a:t>
                      </a:r>
                    </a:p>
                  </a:txBody>
                  <a:tcPr marL="68935" marR="68935" marT="68935" marB="68935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56269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4696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2BE9D-595C-4DAD-B31F-5CE55FF58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50BE7-B412-4CDF-B912-271074296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Leverage (external) options to pinpoint common causes</a:t>
            </a:r>
          </a:p>
          <a:p>
            <a:r>
              <a:rPr lang="en-US" dirty="0"/>
              <a:t>Techniques to avoid, or solve</a:t>
            </a:r>
          </a:p>
          <a:p>
            <a:r>
              <a:rPr lang="en-US" dirty="0"/>
              <a:t>Usable set of best practices</a:t>
            </a:r>
          </a:p>
          <a:p>
            <a:endParaRPr lang="en-US" dirty="0"/>
          </a:p>
          <a:p>
            <a:r>
              <a:rPr lang="en-US" b="1" i="1" u="sng" dirty="0"/>
              <a:t>Not</a:t>
            </a:r>
            <a:r>
              <a:rPr lang="en-US" b="1" dirty="0"/>
              <a:t>!</a:t>
            </a:r>
            <a:r>
              <a:rPr lang="en-US" dirty="0"/>
              <a:t> a DAX or </a:t>
            </a:r>
            <a:r>
              <a:rPr lang="en-US" dirty="0" err="1"/>
              <a:t>PowerQuery</a:t>
            </a:r>
            <a:r>
              <a:rPr lang="en-US" dirty="0"/>
              <a:t> Performance Deep Dive</a:t>
            </a:r>
            <a:endParaRPr lang="en-US" b="1" i="1" u="sng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901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0CC67A-5BA0-4263-AB64-D8E4E5665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Reports</a:t>
            </a:r>
          </a:p>
        </p:txBody>
      </p:sp>
    </p:spTree>
    <p:extLst>
      <p:ext uri="{BB962C8B-B14F-4D97-AF65-F5344CB8AC3E}">
        <p14:creationId xmlns:p14="http://schemas.microsoft.com/office/powerpoint/2010/main" val="24682125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B6BCE-0319-40B4-969C-B4F6970F5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Report Page 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D1DA1-376D-4103-98DB-7570514B8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Limit visuals on a single pane</a:t>
            </a:r>
          </a:p>
          <a:p>
            <a:r>
              <a:rPr lang="en-GB" dirty="0"/>
              <a:t>Filtering and slicing before rendering is a valid option (</a:t>
            </a:r>
            <a:r>
              <a:rPr lang="en-GB" dirty="0" err="1"/>
              <a:t>ie</a:t>
            </a:r>
            <a:r>
              <a:rPr lang="en-GB" dirty="0"/>
              <a:t>. Landing page, Report Filters, ..)</a:t>
            </a:r>
          </a:p>
          <a:p>
            <a:r>
              <a:rPr lang="en-GB" dirty="0"/>
              <a:t>Avoid having 5+ report tabs on a single report</a:t>
            </a:r>
          </a:p>
          <a:p>
            <a:r>
              <a:rPr lang="en-GB" dirty="0"/>
              <a:t>Avoid interaction between visuals when they’re not needed</a:t>
            </a:r>
          </a:p>
          <a:p>
            <a:r>
              <a:rPr lang="en-GB" dirty="0"/>
              <a:t>Avoid overly detailed visuals</a:t>
            </a:r>
          </a:p>
          <a:p>
            <a:r>
              <a:rPr lang="en-GB" dirty="0"/>
              <a:t>Be aware of render intensive visuals (</a:t>
            </a:r>
            <a:r>
              <a:rPr lang="en-GB" dirty="0" err="1"/>
              <a:t>ie</a:t>
            </a:r>
            <a:r>
              <a:rPr lang="en-GB" dirty="0"/>
              <a:t>. Maps, Custom visuals, ..)</a:t>
            </a:r>
          </a:p>
          <a:p>
            <a:endParaRPr lang="en-GB" dirty="0"/>
          </a:p>
          <a:p>
            <a:endParaRPr lang="en-GB" b="1" dirty="0"/>
          </a:p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4B0948-D543-46CB-AF63-C8F799667650}"/>
              </a:ext>
            </a:extLst>
          </p:cNvPr>
          <p:cNvSpPr txBox="1"/>
          <p:nvPr/>
        </p:nvSpPr>
        <p:spPr>
          <a:xfrm>
            <a:off x="5508760" y="5660395"/>
            <a:ext cx="18473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3992100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0CC67A-5BA0-4263-AB64-D8E4E5665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Bonus Round</a:t>
            </a:r>
          </a:p>
        </p:txBody>
      </p:sp>
    </p:spTree>
    <p:extLst>
      <p:ext uri="{BB962C8B-B14F-4D97-AF65-F5344CB8AC3E}">
        <p14:creationId xmlns:p14="http://schemas.microsoft.com/office/powerpoint/2010/main" val="19466498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B6BCE-0319-40B4-969C-B4F6970F5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Composite Models &amp; Aggregations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D1DA1-376D-4103-98DB-7570514B8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Composite models (and </a:t>
            </a:r>
            <a:r>
              <a:rPr lang="en-GB" dirty="0" err="1"/>
              <a:t>DirectQuery</a:t>
            </a:r>
            <a:r>
              <a:rPr lang="en-GB" dirty="0"/>
              <a:t>) require proper usage of DAX</a:t>
            </a:r>
          </a:p>
          <a:p>
            <a:pPr lvl="1"/>
            <a:r>
              <a:rPr lang="en-GB" dirty="0"/>
              <a:t>Use these wisely</a:t>
            </a:r>
          </a:p>
          <a:p>
            <a:r>
              <a:rPr lang="en-GB" dirty="0"/>
              <a:t>Aggregations cost memory, data refresh time</a:t>
            </a:r>
          </a:p>
          <a:p>
            <a:pPr lvl="1"/>
            <a:r>
              <a:rPr lang="en-GB" dirty="0"/>
              <a:t>Solve specific performance issues</a:t>
            </a:r>
          </a:p>
          <a:p>
            <a:endParaRPr lang="en-GB" dirty="0"/>
          </a:p>
          <a:p>
            <a:endParaRPr lang="en-GB" b="1" dirty="0"/>
          </a:p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4B0948-D543-46CB-AF63-C8F799667650}"/>
              </a:ext>
            </a:extLst>
          </p:cNvPr>
          <p:cNvSpPr txBox="1"/>
          <p:nvPr/>
        </p:nvSpPr>
        <p:spPr>
          <a:xfrm>
            <a:off x="5508760" y="5660395"/>
            <a:ext cx="18473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204156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7B271-7D5F-43EC-819E-7A94003FB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Battle of </a:t>
            </a:r>
            <a:r>
              <a:rPr lang="nl-BE" dirty="0" err="1"/>
              <a:t>the</a:t>
            </a:r>
            <a:r>
              <a:rPr lang="nl-BE" dirty="0"/>
              <a:t> Browsers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83E94-ABB4-4C18-9B2C-642F01BE23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>
                <a:hlinkClick r:id="rId2"/>
              </a:rPr>
              <a:t>https://twitter.com/ChrisHamill17/status/1160242636369694720</a:t>
            </a:r>
            <a:endParaRPr lang="nl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99DFFF-3B9E-4F4E-B707-05E155B1C6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595" y="1917655"/>
            <a:ext cx="4724809" cy="403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2473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B6BCE-0319-40B4-969C-B4F6970F5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D1DA1-376D-4103-98DB-7570514B8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Report performance should be thought of at design time</a:t>
            </a:r>
          </a:p>
          <a:p>
            <a:r>
              <a:rPr lang="en-GB" dirty="0"/>
              <a:t>Think about your transforms</a:t>
            </a:r>
          </a:p>
          <a:p>
            <a:r>
              <a:rPr lang="en-GB" dirty="0"/>
              <a:t>Modelling is key</a:t>
            </a:r>
          </a:p>
          <a:p>
            <a:r>
              <a:rPr lang="en-GB" dirty="0"/>
              <a:t>Choice of browser matters</a:t>
            </a:r>
          </a:p>
          <a:p>
            <a:r>
              <a:rPr lang="en-GB" dirty="0"/>
              <a:t>Create a personal set of best practices for Tabular Editor</a:t>
            </a:r>
          </a:p>
          <a:p>
            <a:r>
              <a:rPr lang="en-GB" dirty="0"/>
              <a:t>Read public (online) resources</a:t>
            </a:r>
            <a:endParaRPr lang="en-GB" dirty="0">
              <a:sym typeface="Wingdings" panose="05000000000000000000" pitchFamily="2" charset="2"/>
            </a:endParaRPr>
          </a:p>
          <a:p>
            <a:endParaRPr lang="en-GB" dirty="0"/>
          </a:p>
          <a:p>
            <a:endParaRPr lang="en-GB" b="1" dirty="0"/>
          </a:p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4B0948-D543-46CB-AF63-C8F799667650}"/>
              </a:ext>
            </a:extLst>
          </p:cNvPr>
          <p:cNvSpPr txBox="1"/>
          <p:nvPr/>
        </p:nvSpPr>
        <p:spPr>
          <a:xfrm>
            <a:off x="5508760" y="5660395"/>
            <a:ext cx="18473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1662428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D1C5-5204-4278-B9A2-6A009CB54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E5B44-EDBD-463C-942E-B4CB35CF82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>
                <a:hlinkClick r:id="rId2"/>
              </a:rPr>
              <a:t>https://docs.microsoft.com/en-us/power-bi/power-bi-reports-performance</a:t>
            </a:r>
            <a:endParaRPr lang="nl-BE" dirty="0">
              <a:hlinkClick r:id="rId3"/>
            </a:endParaRPr>
          </a:p>
          <a:p>
            <a:r>
              <a:rPr lang="nl-BE" dirty="0">
                <a:hlinkClick r:id="rId3"/>
              </a:rPr>
              <a:t>https://docs.microsoft.com/en-us/power-bi/guidance/import-modeling-data-reduction</a:t>
            </a:r>
            <a:endParaRPr lang="nl-BE" dirty="0"/>
          </a:p>
          <a:p>
            <a:r>
              <a:rPr lang="nl-BE" dirty="0">
                <a:hlinkClick r:id="rId4"/>
              </a:rPr>
              <a:t>https://docs.microsoft.com/en-us/power-bi/guidance/star-schema</a:t>
            </a:r>
            <a:endParaRPr lang="nl-BE" dirty="0"/>
          </a:p>
          <a:p>
            <a:r>
              <a:rPr lang="nl-BE" dirty="0">
                <a:hlinkClick r:id="rId5"/>
              </a:rPr>
              <a:t>https://sqlserverbi.blog/2019/08/24/power-bi-project-good-and-best-practices/</a:t>
            </a:r>
            <a:endParaRPr lang="nl-BE" dirty="0"/>
          </a:p>
          <a:p>
            <a:r>
              <a:rPr lang="nl-BE" dirty="0">
                <a:hlinkClick r:id="rId6"/>
              </a:rPr>
              <a:t>https://docs.microsoft.com/en-us/power-bi/desktop-performance-analyzer</a:t>
            </a:r>
            <a:endParaRPr lang="nl-BE" dirty="0"/>
          </a:p>
          <a:p>
            <a:r>
              <a:rPr lang="nl-BE" dirty="0">
                <a:hlinkClick r:id="rId7"/>
              </a:rPr>
              <a:t>https://docs.microsoft.com/en-us/power-bi/visuals/power-bi-visualization-best-practices</a:t>
            </a:r>
            <a:endParaRPr lang="nl-BE" dirty="0"/>
          </a:p>
          <a:p>
            <a:r>
              <a:rPr lang="nl-BE" dirty="0">
                <a:hlinkClick r:id="rId8"/>
              </a:rPr>
              <a:t>https://www.sqlbi.com/books/the-definitive-guide-to-dax-2nd-edition/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6750138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D1C5-5204-4278-B9A2-6A009CB54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E5B44-EDBD-463C-942E-B4CB35CF82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>
                <a:hlinkClick r:id="rId2"/>
              </a:rPr>
              <a:t>https://www.sqlbi.com/tools/</a:t>
            </a:r>
            <a:endParaRPr lang="nl-BE" dirty="0"/>
          </a:p>
          <a:p>
            <a:r>
              <a:rPr lang="nl-BE" dirty="0">
                <a:hlinkClick r:id="rId3"/>
              </a:rPr>
              <a:t>https://github.com/otykier/TabularEditor</a:t>
            </a:r>
            <a:endParaRPr lang="nl-BE" dirty="0"/>
          </a:p>
          <a:p>
            <a:r>
              <a:rPr lang="nl-BE" dirty="0">
                <a:hlinkClick r:id="rId4"/>
              </a:rPr>
              <a:t>https://powerbihelper.org/</a:t>
            </a:r>
            <a:endParaRPr lang="nl-BE" dirty="0"/>
          </a:p>
          <a:p>
            <a:r>
              <a:rPr lang="nl-BE" dirty="0">
                <a:hlinkClick r:id="rId5"/>
              </a:rPr>
              <a:t>https://github.com/stephbruno/Power-BI-Field-Finder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957693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E96979A-7485-4278-B759-BA5D25AE55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543" y="3082365"/>
            <a:ext cx="531163" cy="531163"/>
          </a:xfrm>
          <a:prstGeom prst="rect">
            <a:avLst/>
          </a:prstGeom>
        </p:spPr>
      </p:pic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8159CCC6-D21E-4487-9DC8-4241616A3F3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44" b="6044"/>
          <a:stretch>
            <a:fillRect/>
          </a:stretch>
        </p:blipFill>
        <p:spPr>
          <a:xfrm>
            <a:off x="7678057" y="0"/>
            <a:ext cx="4513942" cy="5950857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EF2280FB-22C8-4105-B975-B3182BE34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49" y="1204118"/>
            <a:ext cx="6186589" cy="1884363"/>
          </a:xfrm>
        </p:spPr>
        <p:txBody>
          <a:bodyPr/>
          <a:lstStyle/>
          <a:p>
            <a:r>
              <a:rPr lang="en-US" dirty="0"/>
              <a:t>Benni De Jagere?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C8B59CFA-6BC8-447C-A9E6-59CF0054AC76}"/>
              </a:ext>
            </a:extLst>
          </p:cNvPr>
          <p:cNvSpPr txBox="1">
            <a:spLocks/>
          </p:cNvSpPr>
          <p:nvPr/>
        </p:nvSpPr>
        <p:spPr>
          <a:xfrm>
            <a:off x="717549" y="2652253"/>
            <a:ext cx="5378795" cy="329860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Senior Data Insights Consultant</a:t>
            </a:r>
          </a:p>
          <a:p>
            <a:r>
              <a:rPr lang="en-US" dirty="0" err="1"/>
              <a:t>Realdolmen</a:t>
            </a:r>
            <a:r>
              <a:rPr lang="en-US" dirty="0"/>
              <a:t>, a </a:t>
            </a:r>
            <a:r>
              <a:rPr lang="en-US" dirty="0" err="1"/>
              <a:t>Gfi</a:t>
            </a:r>
            <a:r>
              <a:rPr lang="en-US" dirty="0"/>
              <a:t> company</a:t>
            </a:r>
          </a:p>
          <a:p>
            <a:r>
              <a:rPr lang="en-US" dirty="0"/>
              <a:t>                     .be</a:t>
            </a:r>
          </a:p>
          <a:p>
            <a:r>
              <a:rPr lang="en-US" dirty="0"/>
              <a:t>       @</a:t>
            </a:r>
            <a:r>
              <a:rPr lang="en-US" dirty="0" err="1"/>
              <a:t>BenniDeJagere</a:t>
            </a:r>
            <a:endParaRPr lang="en-US" dirty="0"/>
          </a:p>
          <a:p>
            <a:r>
              <a:rPr lang="en-US" dirty="0"/>
              <a:t>        /</a:t>
            </a:r>
            <a:r>
              <a:rPr lang="en-US" dirty="0" err="1"/>
              <a:t>bennidejagere</a:t>
            </a:r>
            <a:endParaRPr lang="en-US" dirty="0"/>
          </a:p>
          <a:p>
            <a:r>
              <a:rPr lang="en-US" dirty="0"/>
              <a:t>#</a:t>
            </a:r>
            <a:r>
              <a:rPr lang="en-US" dirty="0" err="1"/>
              <a:t>TeamOxfordComma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575B5CA-CEA3-46BE-BEA6-898FFA3DBF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182" y="3607412"/>
            <a:ext cx="1984964" cy="47943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2FD378C-95EE-4EB2-9501-3F75147D69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676" y="4246733"/>
            <a:ext cx="413272" cy="36706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D1204F2-11E3-4A24-9A41-DFBACB4AB0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148" y="4668211"/>
            <a:ext cx="540327" cy="540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01974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5609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BB6D7-6CCF-4342-AA79-613E93A0F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</a:t>
            </a:r>
            <a:r>
              <a:rPr lang="nl-BE" dirty="0"/>
              <a:t> </a:t>
            </a:r>
            <a:r>
              <a:rPr lang="nl-BE" dirty="0" err="1"/>
              <a:t>Troubleshoot</a:t>
            </a:r>
            <a:r>
              <a:rPr lang="nl-BE" dirty="0"/>
              <a:t> Report Performance?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5B502-07E6-47BF-B12C-5DA68A866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No </a:t>
            </a:r>
            <a:r>
              <a:rPr lang="nl-BE" dirty="0" err="1"/>
              <a:t>one</a:t>
            </a:r>
            <a:r>
              <a:rPr lang="nl-BE" dirty="0"/>
              <a:t> </a:t>
            </a:r>
            <a:r>
              <a:rPr lang="nl-BE" dirty="0" err="1"/>
              <a:t>likes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wait</a:t>
            </a:r>
            <a:endParaRPr lang="nl-BE" dirty="0"/>
          </a:p>
          <a:p>
            <a:r>
              <a:rPr lang="nl-BE" dirty="0"/>
              <a:t>“Works on </a:t>
            </a:r>
            <a:r>
              <a:rPr lang="nl-BE" dirty="0" err="1"/>
              <a:t>my</a:t>
            </a:r>
            <a:r>
              <a:rPr lang="nl-BE" dirty="0"/>
              <a:t> machine” is </a:t>
            </a:r>
            <a:r>
              <a:rPr lang="nl-BE" dirty="0" err="1"/>
              <a:t>not</a:t>
            </a:r>
            <a:r>
              <a:rPr lang="nl-BE" dirty="0"/>
              <a:t> a </a:t>
            </a:r>
            <a:r>
              <a:rPr lang="nl-BE" dirty="0" err="1"/>
              <a:t>valid</a:t>
            </a:r>
            <a:r>
              <a:rPr lang="nl-BE" dirty="0"/>
              <a:t> reply</a:t>
            </a:r>
          </a:p>
          <a:p>
            <a:r>
              <a:rPr lang="nl-BE" dirty="0"/>
              <a:t>40% </a:t>
            </a:r>
            <a:r>
              <a:rPr lang="nl-BE" dirty="0" err="1"/>
              <a:t>Science</a:t>
            </a:r>
            <a:r>
              <a:rPr lang="nl-BE" dirty="0"/>
              <a:t>, 40% Art, 20% Luck</a:t>
            </a:r>
          </a:p>
          <a:p>
            <a:r>
              <a:rPr lang="nl-BE" dirty="0"/>
              <a:t>Context </a:t>
            </a:r>
            <a:r>
              <a:rPr lang="nl-BE" dirty="0" err="1"/>
              <a:t>and</a:t>
            </a:r>
            <a:r>
              <a:rPr lang="nl-BE" dirty="0"/>
              <a:t> Baseline are </a:t>
            </a:r>
            <a:r>
              <a:rPr lang="nl-BE" dirty="0" err="1"/>
              <a:t>Key</a:t>
            </a:r>
            <a:endParaRPr lang="nl-BE" dirty="0"/>
          </a:p>
          <a:p>
            <a:r>
              <a:rPr lang="nl-BE" dirty="0" err="1"/>
              <a:t>Aim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quick</a:t>
            </a:r>
            <a:r>
              <a:rPr lang="nl-BE" dirty="0"/>
              <a:t> </a:t>
            </a:r>
            <a:r>
              <a:rPr lang="nl-BE" dirty="0" err="1"/>
              <a:t>wins</a:t>
            </a:r>
            <a:r>
              <a:rPr lang="nl-BE" dirty="0"/>
              <a:t> on </a:t>
            </a:r>
            <a:r>
              <a:rPr lang="nl-BE" dirty="0" err="1"/>
              <a:t>heavily</a:t>
            </a:r>
            <a:r>
              <a:rPr lang="nl-BE" dirty="0"/>
              <a:t> </a:t>
            </a:r>
            <a:r>
              <a:rPr lang="nl-BE" dirty="0" err="1"/>
              <a:t>used</a:t>
            </a:r>
            <a:r>
              <a:rPr lang="nl-BE" dirty="0"/>
              <a:t> </a:t>
            </a:r>
            <a:r>
              <a:rPr lang="nl-BE" dirty="0" err="1"/>
              <a:t>reports</a:t>
            </a:r>
            <a:endParaRPr lang="nl-BE" dirty="0"/>
          </a:p>
          <a:p>
            <a:r>
              <a:rPr lang="nl-BE" dirty="0" err="1"/>
              <a:t>Avoid</a:t>
            </a:r>
            <a:r>
              <a:rPr lang="nl-BE" dirty="0"/>
              <a:t> long </a:t>
            </a:r>
            <a:r>
              <a:rPr lang="nl-BE" dirty="0" err="1"/>
              <a:t>investigations</a:t>
            </a:r>
            <a:r>
              <a:rPr lang="nl-BE" dirty="0"/>
              <a:t> on </a:t>
            </a:r>
            <a:r>
              <a:rPr lang="nl-BE" dirty="0" err="1"/>
              <a:t>barely</a:t>
            </a:r>
            <a:r>
              <a:rPr lang="nl-BE" dirty="0"/>
              <a:t> </a:t>
            </a:r>
            <a:r>
              <a:rPr lang="nl-BE" dirty="0" err="1"/>
              <a:t>used</a:t>
            </a:r>
            <a:r>
              <a:rPr lang="nl-BE" dirty="0"/>
              <a:t> </a:t>
            </a:r>
            <a:r>
              <a:rPr lang="nl-BE" dirty="0" err="1"/>
              <a:t>reports</a:t>
            </a:r>
            <a:r>
              <a:rPr lang="nl-BE" dirty="0"/>
              <a:t> (</a:t>
            </a:r>
            <a:r>
              <a:rPr lang="nl-BE" dirty="0" err="1"/>
              <a:t>unless</a:t>
            </a:r>
            <a:r>
              <a:rPr lang="nl-BE" dirty="0"/>
              <a:t> </a:t>
            </a:r>
            <a:r>
              <a:rPr lang="nl-BE" dirty="0" err="1"/>
              <a:t>it’s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CFO)</a:t>
            </a:r>
          </a:p>
          <a:p>
            <a:endParaRPr lang="nl-BE" dirty="0"/>
          </a:p>
          <a:p>
            <a:r>
              <a:rPr lang="nl-BE" b="1" i="1" u="sng" dirty="0"/>
              <a:t>It </a:t>
            </a:r>
            <a:r>
              <a:rPr lang="nl-BE" b="1" i="1" u="sng" dirty="0" err="1"/>
              <a:t>depends</a:t>
            </a:r>
            <a:r>
              <a:rPr lang="nl-BE" b="1" i="1" u="sng" dirty="0"/>
              <a:t>!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4707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ABA69-BAFA-4F60-868D-F22E4BAB6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PowerBI.com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7C7EAA-63A1-46E8-B226-DEA873B42A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0410" y="1325015"/>
            <a:ext cx="3590070" cy="452348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6061EC-EB9A-4EA1-957A-34EF1EEABB8E}"/>
              </a:ext>
            </a:extLst>
          </p:cNvPr>
          <p:cNvSpPr txBox="1"/>
          <p:nvPr/>
        </p:nvSpPr>
        <p:spPr>
          <a:xfrm>
            <a:off x="8480762" y="5699684"/>
            <a:ext cx="379462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100" dirty="0"/>
              <a:t>http://www.51mon.co.uk/photo/MrNoisyNeighboursMCFC.jpg</a:t>
            </a:r>
          </a:p>
        </p:txBody>
      </p:sp>
    </p:spTree>
    <p:extLst>
      <p:ext uri="{BB962C8B-B14F-4D97-AF65-F5344CB8AC3E}">
        <p14:creationId xmlns:p14="http://schemas.microsoft.com/office/powerpoint/2010/main" val="1490203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ABA69-BAFA-4F60-868D-F22E4BAB6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PowerBI.com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F124CF-8AF6-466D-9783-04B6251929F6}"/>
              </a:ext>
            </a:extLst>
          </p:cNvPr>
          <p:cNvSpPr txBox="1"/>
          <p:nvPr/>
        </p:nvSpPr>
        <p:spPr>
          <a:xfrm>
            <a:off x="597806" y="1376155"/>
            <a:ext cx="110109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Shared Resources, </a:t>
            </a:r>
            <a:r>
              <a:rPr lang="nl-BE" sz="2800" dirty="0" err="1"/>
              <a:t>blessing</a:t>
            </a:r>
            <a:r>
              <a:rPr lang="nl-BE" sz="2800" dirty="0"/>
              <a:t> </a:t>
            </a:r>
            <a:r>
              <a:rPr lang="nl-BE" sz="2800" dirty="0" err="1"/>
              <a:t>and</a:t>
            </a:r>
            <a:r>
              <a:rPr lang="nl-BE" sz="2800" dirty="0"/>
              <a:t> </a:t>
            </a:r>
            <a:r>
              <a:rPr lang="nl-BE" sz="2800" dirty="0" err="1"/>
              <a:t>curse</a:t>
            </a:r>
            <a:endParaRPr lang="nl-B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Premium </a:t>
            </a:r>
            <a:r>
              <a:rPr lang="nl-BE" sz="2800" dirty="0" err="1"/>
              <a:t>Capacity</a:t>
            </a:r>
            <a:r>
              <a:rPr lang="nl-BE" sz="2800" dirty="0"/>
              <a:t> does </a:t>
            </a:r>
            <a:r>
              <a:rPr lang="nl-BE" sz="2800" dirty="0" err="1"/>
              <a:t>not</a:t>
            </a:r>
            <a:r>
              <a:rPr lang="nl-BE" sz="2800" dirty="0"/>
              <a:t> </a:t>
            </a:r>
            <a:r>
              <a:rPr lang="nl-BE" sz="2800" dirty="0" err="1"/>
              <a:t>automagically</a:t>
            </a:r>
            <a:r>
              <a:rPr lang="nl-BE" sz="2800" dirty="0"/>
              <a:t> </a:t>
            </a:r>
            <a:r>
              <a:rPr lang="nl-BE" sz="2800" dirty="0" err="1"/>
              <a:t>solve</a:t>
            </a:r>
            <a:r>
              <a:rPr lang="nl-BE" sz="2800" dirty="0"/>
              <a:t> performance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Beware of Cache </a:t>
            </a:r>
            <a:r>
              <a:rPr lang="nl-BE" sz="2800" dirty="0" err="1"/>
              <a:t>mechanisms</a:t>
            </a:r>
            <a:endParaRPr lang="nl-BE" sz="2800" dirty="0"/>
          </a:p>
        </p:txBody>
      </p:sp>
    </p:spTree>
    <p:extLst>
      <p:ext uri="{BB962C8B-B14F-4D97-AF65-F5344CB8AC3E}">
        <p14:creationId xmlns:p14="http://schemas.microsoft.com/office/powerpoint/2010/main" val="1152437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0CC67A-5BA0-4263-AB64-D8E4E5665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Report Case</a:t>
            </a:r>
          </a:p>
        </p:txBody>
      </p:sp>
    </p:spTree>
    <p:extLst>
      <p:ext uri="{BB962C8B-B14F-4D97-AF65-F5344CB8AC3E}">
        <p14:creationId xmlns:p14="http://schemas.microsoft.com/office/powerpoint/2010/main" val="1501230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B6BCE-0319-40B4-969C-B4F6970F5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Use</a:t>
            </a:r>
            <a:r>
              <a:rPr lang="nl-BE" dirty="0"/>
              <a:t>	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D1DA1-376D-4103-98DB-7570514B8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/>
          </a:p>
          <a:p>
            <a:endParaRPr lang="nl-B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4B0948-D543-46CB-AF63-C8F799667650}"/>
              </a:ext>
            </a:extLst>
          </p:cNvPr>
          <p:cNvSpPr txBox="1"/>
          <p:nvPr/>
        </p:nvSpPr>
        <p:spPr>
          <a:xfrm>
            <a:off x="3949418" y="5639081"/>
            <a:ext cx="42931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100" dirty="0"/>
              <a:t>https://elidesc.com/wp-content/uploads/2012/07/Velo_Antwerpen.jpg</a:t>
            </a:r>
          </a:p>
        </p:txBody>
      </p:sp>
      <p:pic>
        <p:nvPicPr>
          <p:cNvPr id="1026" name="Picture 2" descr="VÃ©lo Antwerpen | elidesc">
            <a:extLst>
              <a:ext uri="{FF2B5EF4-FFF2-40B4-BE49-F238E27FC236}">
                <a16:creationId xmlns:a16="http://schemas.microsoft.com/office/drawing/2014/main" id="{6251AF59-E17A-4250-AE76-FF3DD3332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9675" y="1280421"/>
            <a:ext cx="6307162" cy="4379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4413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B6BCE-0319-40B4-969C-B4F6970F5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New York </a:t>
            </a:r>
            <a:r>
              <a:rPr lang="nl-BE" dirty="0" err="1"/>
              <a:t>Citibikes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D1DA1-376D-4103-98DB-7570514B8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>
                <a:hlinkClick r:id="rId2"/>
              </a:rPr>
              <a:t>www.citibikenyc.com/system-data</a:t>
            </a:r>
            <a:endParaRPr lang="nl-BE" dirty="0"/>
          </a:p>
          <a:p>
            <a:r>
              <a:rPr lang="nl-BE" dirty="0"/>
              <a:t>Public Open Data</a:t>
            </a:r>
          </a:p>
          <a:p>
            <a:r>
              <a:rPr lang="nl-BE" dirty="0"/>
              <a:t>Starts </a:t>
            </a:r>
            <a:r>
              <a:rPr lang="nl-BE" dirty="0" err="1"/>
              <a:t>June</a:t>
            </a:r>
            <a:r>
              <a:rPr lang="nl-BE" dirty="0"/>
              <a:t> 2013</a:t>
            </a:r>
          </a:p>
          <a:p>
            <a:r>
              <a:rPr lang="nl-BE" dirty="0"/>
              <a:t>Information </a:t>
            </a:r>
            <a:r>
              <a:rPr lang="nl-BE" dirty="0" err="1"/>
              <a:t>about</a:t>
            </a:r>
            <a:r>
              <a:rPr lang="nl-BE" dirty="0"/>
              <a:t> </a:t>
            </a:r>
            <a:r>
              <a:rPr lang="nl-BE" dirty="0" err="1"/>
              <a:t>every</a:t>
            </a:r>
            <a:r>
              <a:rPr lang="nl-BE" dirty="0"/>
              <a:t> trip</a:t>
            </a:r>
          </a:p>
          <a:p>
            <a:pPr lvl="1"/>
            <a:r>
              <a:rPr lang="nl-BE" dirty="0" err="1"/>
              <a:t>Longer</a:t>
            </a:r>
            <a:r>
              <a:rPr lang="nl-BE" dirty="0"/>
              <a:t> </a:t>
            </a:r>
            <a:r>
              <a:rPr lang="nl-BE" dirty="0" err="1"/>
              <a:t>than</a:t>
            </a:r>
            <a:r>
              <a:rPr lang="nl-BE" dirty="0"/>
              <a:t> 60 </a:t>
            </a:r>
            <a:r>
              <a:rPr lang="nl-BE" dirty="0" err="1"/>
              <a:t>seconds</a:t>
            </a:r>
            <a:endParaRPr lang="nl-BE" dirty="0"/>
          </a:p>
          <a:p>
            <a:pPr lvl="1"/>
            <a:r>
              <a:rPr lang="nl-BE" dirty="0"/>
              <a:t>Starts at public station</a:t>
            </a:r>
          </a:p>
          <a:p>
            <a:r>
              <a:rPr lang="nl-BE" dirty="0"/>
              <a:t>Masterdata</a:t>
            </a:r>
          </a:p>
          <a:p>
            <a:endParaRPr lang="nl-B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725869-E274-4B64-A91D-8EEAF67429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911" y="1913517"/>
            <a:ext cx="5493517" cy="36641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4B0948-D543-46CB-AF63-C8F799667650}"/>
              </a:ext>
            </a:extLst>
          </p:cNvPr>
          <p:cNvSpPr txBox="1"/>
          <p:nvPr/>
        </p:nvSpPr>
        <p:spPr>
          <a:xfrm>
            <a:off x="6262172" y="5660395"/>
            <a:ext cx="59298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100" dirty="0"/>
              <a:t>https://i0.wp.com/thenypost.files.wordpress.com/2013/12/citibike1.jpg?quality=90&amp;strip=all&amp;ssl=1</a:t>
            </a:r>
          </a:p>
        </p:txBody>
      </p:sp>
    </p:spTree>
    <p:extLst>
      <p:ext uri="{BB962C8B-B14F-4D97-AF65-F5344CB8AC3E}">
        <p14:creationId xmlns:p14="http://schemas.microsoft.com/office/powerpoint/2010/main" val="37811572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ower BIUG">
      <a:dk1>
        <a:srgbClr val="000000"/>
      </a:dk1>
      <a:lt1>
        <a:sysClr val="window" lastClr="FFFFFF"/>
      </a:lt1>
      <a:dk2>
        <a:srgbClr val="000000"/>
      </a:dk2>
      <a:lt2>
        <a:srgbClr val="E7E6E6"/>
      </a:lt2>
      <a:accent1>
        <a:srgbClr val="F2C818"/>
      </a:accent1>
      <a:accent2>
        <a:srgbClr val="000000"/>
      </a:accent2>
      <a:accent3>
        <a:srgbClr val="D8D8D8"/>
      </a:accent3>
      <a:accent4>
        <a:srgbClr val="7F7F7F"/>
      </a:accent4>
      <a:accent5>
        <a:srgbClr val="262626"/>
      </a:accent5>
      <a:accent6>
        <a:srgbClr val="F2C818"/>
      </a:accent6>
      <a:hlink>
        <a:srgbClr val="F2C818"/>
      </a:hlink>
      <a:folHlink>
        <a:srgbClr val="7F7F7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C27F6A29DBC5499A29145CCF8A6FEF" ma:contentTypeVersion="13" ma:contentTypeDescription="Create a new document." ma:contentTypeScope="" ma:versionID="33089831409de2006d720ccaa4ba435b">
  <xsd:schema xmlns:xsd="http://www.w3.org/2001/XMLSchema" xmlns:xs="http://www.w3.org/2001/XMLSchema" xmlns:p="http://schemas.microsoft.com/office/2006/metadata/properties" xmlns:ns2="bb5988d6-8fef-43bf-8684-73b55c79ce34" xmlns:ns3="3dd97c74-5ef0-47a1-a0c0-112a138906c0" targetNamespace="http://schemas.microsoft.com/office/2006/metadata/properties" ma:root="true" ma:fieldsID="dd9e917392db8ddc1d122c39535b6523" ns2:_="" ns3:_="">
    <xsd:import namespace="bb5988d6-8fef-43bf-8684-73b55c79ce34"/>
    <xsd:import namespace="3dd97c74-5ef0-47a1-a0c0-112a138906c0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5988d6-8fef-43bf-8684-73b55c79ce3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dd97c74-5ef0-47a1-a0c0-112a138906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6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7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8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3E73A37-B2C0-4D97-AC68-E62C4C5316A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b5988d6-8fef-43bf-8684-73b55c79ce34"/>
    <ds:schemaRef ds:uri="3dd97c74-5ef0-47a1-a0c0-112a138906c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5D8D74A-93CE-4978-8C1D-A41EE94072B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F130215-149B-4B56-AAE8-EF1980B20BB0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1402</TotalTime>
  <Words>965</Words>
  <Application>Microsoft Office PowerPoint</Application>
  <PresentationFormat>Widescreen</PresentationFormat>
  <Paragraphs>175</Paragraphs>
  <Slides>39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2" baseType="lpstr">
      <vt:lpstr>Arial</vt:lpstr>
      <vt:lpstr>Calibri</vt:lpstr>
      <vt:lpstr>Office Theme</vt:lpstr>
      <vt:lpstr>Troubleshooting your Power BI Report Performance</vt:lpstr>
      <vt:lpstr>Benni De Jagere?</vt:lpstr>
      <vt:lpstr>Session Objectives</vt:lpstr>
      <vt:lpstr>Why Troubleshoot Report Performance?</vt:lpstr>
      <vt:lpstr>PowerBI.com</vt:lpstr>
      <vt:lpstr>PowerBI.com</vt:lpstr>
      <vt:lpstr>The Report Case</vt:lpstr>
      <vt:lpstr>Use Case</vt:lpstr>
      <vt:lpstr>New York Citibikes</vt:lpstr>
      <vt:lpstr>The Report(s)</vt:lpstr>
      <vt:lpstr>The Tools</vt:lpstr>
      <vt:lpstr>Performance Analyzer Pane</vt:lpstr>
      <vt:lpstr>Inside Power BI Desktop</vt:lpstr>
      <vt:lpstr>Tools for the Trade</vt:lpstr>
      <vt:lpstr>Tools for the Trade</vt:lpstr>
      <vt:lpstr>The Tips &amp; Best Practices</vt:lpstr>
      <vt:lpstr>The Golden Rule(s)</vt:lpstr>
      <vt:lpstr>Data Types</vt:lpstr>
      <vt:lpstr>Auto Date/Time</vt:lpstr>
      <vt:lpstr>Column/Row Usage</vt:lpstr>
      <vt:lpstr>Modelling</vt:lpstr>
      <vt:lpstr>Modelling Tips</vt:lpstr>
      <vt:lpstr>Modelling Tips</vt:lpstr>
      <vt:lpstr>Modelling Tips (continued)</vt:lpstr>
      <vt:lpstr>PowerQuery</vt:lpstr>
      <vt:lpstr>PowerQuery Tips</vt:lpstr>
      <vt:lpstr>DAX</vt:lpstr>
      <vt:lpstr>DAX Tips</vt:lpstr>
      <vt:lpstr>DAX Formula Engine &amp; Storage Engine</vt:lpstr>
      <vt:lpstr>Reports</vt:lpstr>
      <vt:lpstr>Report Page Tips</vt:lpstr>
      <vt:lpstr>Bonus Round</vt:lpstr>
      <vt:lpstr>Composite Models &amp; Aggregations</vt:lpstr>
      <vt:lpstr>Battle of the Browsers</vt:lpstr>
      <vt:lpstr>Takeaways</vt:lpstr>
      <vt:lpstr>Resources</vt:lpstr>
      <vt:lpstr>Resources</vt:lpstr>
      <vt:lpstr>Benni De Jagere?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Samantha Albrecht</dc:creator>
  <cp:lastModifiedBy>Benni De Jagere</cp:lastModifiedBy>
  <cp:revision>85</cp:revision>
  <dcterms:created xsi:type="dcterms:W3CDTF">2018-06-07T15:04:06Z</dcterms:created>
  <dcterms:modified xsi:type="dcterms:W3CDTF">2019-09-12T08:39:08Z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0x01010028C27F6A29DBC5499A29145CCF8A6FEF</vt:lpwstr>
  </property>
</Properties>
</file>

<file path=docProps/thumbnail.jpeg>
</file>